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Cormorant Garamond Italics" charset="1" panose="00000500000000000000"/>
      <p:regular r:id="rId39"/>
    </p:embeddedFont>
    <p:embeddedFont>
      <p:font typeface="Glacial Indifference" charset="1" panose="00000000000000000000"/>
      <p:regular r:id="rId40"/>
    </p:embeddedFont>
    <p:embeddedFont>
      <p:font typeface="Cormorant Garamond Bold Italics" charset="1" panose="00000800000000000000"/>
      <p:regular r:id="rId41"/>
    </p:embeddedFont>
    <p:embeddedFont>
      <p:font typeface="Cormorant Garamond Bold" charset="1" panose="00000800000000000000"/>
      <p:regular r:id="rId42"/>
    </p:embeddedFont>
    <p:embeddedFont>
      <p:font typeface="Canva Sans Bold" charset="1" panose="020B0803030501040103"/>
      <p:regular r:id="rId43"/>
    </p:embeddedFont>
    <p:embeddedFont>
      <p:font typeface="Canva Sans" charset="1" panose="020B0503030501040103"/>
      <p:regular r:id="rId44"/>
    </p:embeddedFont>
    <p:embeddedFont>
      <p:font typeface="Glacial Indifference Bold" charset="1" panose="000008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20.png" Type="http://schemas.openxmlformats.org/officeDocument/2006/relationships/image"/><Relationship Id="rId4" Target="../media/image55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7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pn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8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sv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95.png" Type="http://schemas.openxmlformats.org/officeDocument/2006/relationships/image"/><Relationship Id="rId5" Target="../media/image9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6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809790" y="0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09790" y="5826116"/>
            <a:ext cx="4478210" cy="4478210"/>
          </a:xfrm>
          <a:custGeom>
            <a:avLst/>
            <a:gdLst/>
            <a:ahLst/>
            <a:cxnLst/>
            <a:rect r="r" b="b" t="t" l="l"/>
            <a:pathLst>
              <a:path h="4478210" w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1925123" y="2221779"/>
            <a:ext cx="0" cy="5843443"/>
          </a:xfrm>
          <a:prstGeom prst="line">
            <a:avLst/>
          </a:prstGeom>
          <a:ln cap="flat" w="57150">
            <a:solidFill>
              <a:srgbClr val="2D38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16961" y="2225412"/>
            <a:ext cx="1046316" cy="1042670"/>
          </a:xfrm>
          <a:custGeom>
            <a:avLst/>
            <a:gdLst/>
            <a:ahLst/>
            <a:cxnLst/>
            <a:rect r="r" b="b" t="t" l="l"/>
            <a:pathLst>
              <a:path h="1042670" w="1046316">
                <a:moveTo>
                  <a:pt x="0" y="0"/>
                </a:moveTo>
                <a:lnTo>
                  <a:pt x="1046315" y="0"/>
                </a:lnTo>
                <a:lnTo>
                  <a:pt x="1046315" y="1042670"/>
                </a:lnTo>
                <a:lnTo>
                  <a:pt x="0" y="10426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08093" y="2225412"/>
            <a:ext cx="1042670" cy="1042670"/>
          </a:xfrm>
          <a:custGeom>
            <a:avLst/>
            <a:gdLst/>
            <a:ahLst/>
            <a:cxnLst/>
            <a:rect r="r" b="b" t="t" l="l"/>
            <a:pathLst>
              <a:path h="1042670" w="1042670">
                <a:moveTo>
                  <a:pt x="0" y="0"/>
                </a:moveTo>
                <a:lnTo>
                  <a:pt x="1042670" y="0"/>
                </a:lnTo>
                <a:lnTo>
                  <a:pt x="1042670" y="1042670"/>
                </a:lnTo>
                <a:lnTo>
                  <a:pt x="0" y="10426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08093" y="3677732"/>
            <a:ext cx="10368096" cy="298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07"/>
              </a:lnSpc>
            </a:pPr>
            <a:r>
              <a:rPr lang="en-US" sz="11507" i="true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Ad_Hoc Insights</a:t>
            </a:r>
          </a:p>
          <a:p>
            <a:pPr algn="l" marL="0" indent="0" lvl="0">
              <a:lnSpc>
                <a:spcPts val="11507"/>
              </a:lnSpc>
            </a:pPr>
            <a:r>
              <a:rPr lang="en-US" sz="11507" i="true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Consumer Goods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898786" y="5273831"/>
            <a:ext cx="1077403" cy="1256971"/>
          </a:xfrm>
          <a:custGeom>
            <a:avLst/>
            <a:gdLst/>
            <a:ahLst/>
            <a:cxnLst/>
            <a:rect r="r" b="b" t="t" l="l"/>
            <a:pathLst>
              <a:path h="1256971" w="1077403">
                <a:moveTo>
                  <a:pt x="0" y="0"/>
                </a:moveTo>
                <a:lnTo>
                  <a:pt x="1077403" y="0"/>
                </a:lnTo>
                <a:lnTo>
                  <a:pt x="1077403" y="1256971"/>
                </a:lnTo>
                <a:lnTo>
                  <a:pt x="0" y="12569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08093" y="6813281"/>
            <a:ext cx="1344080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Insights Presentation for Strategic Decisions in the Consumer Goods Sector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98928" y="2168262"/>
            <a:ext cx="315029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Atliq 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Hardwares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09790" y="0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5537" y="3814921"/>
            <a:ext cx="4622705" cy="3732835"/>
          </a:xfrm>
          <a:custGeom>
            <a:avLst/>
            <a:gdLst/>
            <a:ahLst/>
            <a:cxnLst/>
            <a:rect r="r" b="b" t="t" l="l"/>
            <a:pathLst>
              <a:path h="3732835" w="4622705">
                <a:moveTo>
                  <a:pt x="0" y="0"/>
                </a:moveTo>
                <a:lnTo>
                  <a:pt x="4622706" y="0"/>
                </a:lnTo>
                <a:lnTo>
                  <a:pt x="4622706" y="3732835"/>
                </a:lnTo>
                <a:lnTo>
                  <a:pt x="0" y="3732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81199" y="3435680"/>
            <a:ext cx="5079623" cy="4112075"/>
          </a:xfrm>
          <a:custGeom>
            <a:avLst/>
            <a:gdLst/>
            <a:ahLst/>
            <a:cxnLst/>
            <a:rect r="r" b="b" t="t" l="l"/>
            <a:pathLst>
              <a:path h="4112075" w="5079623">
                <a:moveTo>
                  <a:pt x="0" y="0"/>
                </a:moveTo>
                <a:lnTo>
                  <a:pt x="5079622" y="0"/>
                </a:lnTo>
                <a:lnTo>
                  <a:pt x="5079622" y="4112076"/>
                </a:lnTo>
                <a:lnTo>
                  <a:pt x="0" y="4112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98243" y="4445484"/>
            <a:ext cx="3485744" cy="2471709"/>
          </a:xfrm>
          <a:custGeom>
            <a:avLst/>
            <a:gdLst/>
            <a:ahLst/>
            <a:cxnLst/>
            <a:rect r="r" b="b" t="t" l="l"/>
            <a:pathLst>
              <a:path h="2471709" w="3485744">
                <a:moveTo>
                  <a:pt x="0" y="0"/>
                </a:moveTo>
                <a:lnTo>
                  <a:pt x="3485744" y="0"/>
                </a:lnTo>
                <a:lnTo>
                  <a:pt x="3485744" y="2471709"/>
                </a:lnTo>
                <a:lnTo>
                  <a:pt x="0" y="247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6775" y="504825"/>
            <a:ext cx="13695489" cy="311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 Provide a report with all the unique product counts for each segment and sort them in descending order of product counts. The final output contains 2 fields,</a:t>
            </a:r>
          </a:p>
          <a:p>
            <a:pPr algn="ctr">
              <a:lnSpc>
                <a:spcPts val="4972"/>
              </a:lnSpc>
            </a:pP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segment </a:t>
            </a:r>
          </a:p>
          <a:p>
            <a:pPr algn="ctr" marL="0" indent="0" lvl="0">
              <a:lnSpc>
                <a:spcPts val="4972"/>
              </a:lnSpc>
              <a:spcBef>
                <a:spcPct val="0"/>
              </a:spcBef>
            </a:pPr>
            <a:r>
              <a:rPr lang="en-US" b="true" sz="35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product_count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736" y="7296190"/>
            <a:ext cx="13858263" cy="284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b="true" sz="321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Insight:</a:t>
            </a:r>
          </a:p>
          <a:p>
            <a:pPr algn="l" marL="694466" indent="-347233" lvl="1">
              <a:lnSpc>
                <a:spcPts val="4503"/>
              </a:lnSpc>
              <a:spcBef>
                <a:spcPct val="0"/>
              </a:spcBef>
              <a:buFont typeface="Arial"/>
              <a:buChar char="•"/>
            </a:pP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Segments: notebooks, accessories, and peripherals are showing significant manufacturing growth as compared to desktops, storage, and networking. </a:t>
            </a:r>
          </a:p>
          <a:p>
            <a:pPr algn="l" marL="694466" indent="-347233" lvl="1">
              <a:lnSpc>
                <a:spcPts val="4503"/>
              </a:lnSpc>
              <a:buFont typeface="Arial"/>
              <a:buChar char="•"/>
            </a:pP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Notebooks, accessories, and peripherals constitute </a:t>
            </a:r>
            <a:r>
              <a:rPr lang="en-US" sz="3216">
                <a:solidFill>
                  <a:srgbClr val="17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83%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of the total manufactured product.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46880" y="2900804"/>
            <a:ext cx="6148259" cy="40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39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Unique </a:t>
            </a:r>
            <a:r>
              <a:rPr lang="en-US" sz="2394" b="true">
                <a:solidFill>
                  <a:srgbClr val="0198C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counts</a:t>
            </a:r>
            <a:r>
              <a:rPr lang="en-US" sz="239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each </a:t>
            </a:r>
            <a:r>
              <a:rPr lang="en-US" sz="2394" b="true">
                <a:solidFill>
                  <a:srgbClr val="0198C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segment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3987" y="5509888"/>
            <a:ext cx="3963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0000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11715" y="7324765"/>
            <a:ext cx="130885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0000"/>
                </a:solidFill>
                <a:latin typeface="Canva Sans"/>
                <a:ea typeface="Canva Sans"/>
                <a:cs typeface="Canva Sans"/>
                <a:sym typeface="Canva Sans"/>
              </a:rPr>
              <a:t>Alarming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7175" y="-2273919"/>
            <a:ext cx="5079623" cy="4112075"/>
          </a:xfrm>
          <a:custGeom>
            <a:avLst/>
            <a:gdLst/>
            <a:ahLst/>
            <a:cxnLst/>
            <a:rect r="r" b="b" t="t" l="l"/>
            <a:pathLst>
              <a:path h="4112075" w="5079623">
                <a:moveTo>
                  <a:pt x="0" y="0"/>
                </a:moveTo>
                <a:lnTo>
                  <a:pt x="5079623" y="0"/>
                </a:lnTo>
                <a:lnTo>
                  <a:pt x="5079623" y="4112075"/>
                </a:lnTo>
                <a:lnTo>
                  <a:pt x="0" y="4112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943" y="3108546"/>
            <a:ext cx="10765819" cy="10016609"/>
          </a:xfrm>
          <a:custGeom>
            <a:avLst/>
            <a:gdLst/>
            <a:ahLst/>
            <a:cxnLst/>
            <a:rect r="r" b="b" t="t" l="l"/>
            <a:pathLst>
              <a:path h="10016609" w="10765819">
                <a:moveTo>
                  <a:pt x="0" y="0"/>
                </a:moveTo>
                <a:lnTo>
                  <a:pt x="10765818" y="0"/>
                </a:lnTo>
                <a:lnTo>
                  <a:pt x="10765818" y="10016608"/>
                </a:lnTo>
                <a:lnTo>
                  <a:pt x="0" y="10016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83" y="2349185"/>
            <a:ext cx="6651235" cy="5461466"/>
          </a:xfrm>
          <a:custGeom>
            <a:avLst/>
            <a:gdLst/>
            <a:ahLst/>
            <a:cxnLst/>
            <a:rect r="r" b="b" t="t" l="l"/>
            <a:pathLst>
              <a:path h="5461466" w="6651235">
                <a:moveTo>
                  <a:pt x="0" y="0"/>
                </a:moveTo>
                <a:lnTo>
                  <a:pt x="6651235" y="0"/>
                </a:lnTo>
                <a:lnTo>
                  <a:pt x="6651235" y="5461467"/>
                </a:lnTo>
                <a:lnTo>
                  <a:pt x="0" y="5461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414836">
            <a:off x="5571721" y="553791"/>
            <a:ext cx="2032381" cy="1980648"/>
          </a:xfrm>
          <a:custGeom>
            <a:avLst/>
            <a:gdLst/>
            <a:ahLst/>
            <a:cxnLst/>
            <a:rect r="r" b="b" t="t" l="l"/>
            <a:pathLst>
              <a:path h="1980648" w="2032381">
                <a:moveTo>
                  <a:pt x="0" y="0"/>
                </a:moveTo>
                <a:lnTo>
                  <a:pt x="2032382" y="0"/>
                </a:lnTo>
                <a:lnTo>
                  <a:pt x="2032382" y="1980647"/>
                </a:lnTo>
                <a:lnTo>
                  <a:pt x="0" y="1980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22448" y="-200025"/>
            <a:ext cx="408994" cy="170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9"/>
              </a:lnSpc>
            </a:pPr>
            <a:r>
              <a:rPr lang="en-US" sz="9899">
                <a:solidFill>
                  <a:srgbClr val="FF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44383" y="1191745"/>
            <a:ext cx="5427583" cy="255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0000"/>
                </a:solidFill>
                <a:latin typeface="Canva Sans"/>
                <a:ea typeface="Canva Sans"/>
                <a:cs typeface="Canva Sans"/>
                <a:sym typeface="Canva Sans"/>
              </a:rPr>
              <a:t>Wifi extender 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0000"/>
                </a:solidFill>
                <a:latin typeface="Canva Sans"/>
                <a:ea typeface="Canva Sans"/>
                <a:cs typeface="Canva Sans"/>
                <a:sym typeface="Canva Sans"/>
              </a:rPr>
              <a:t>USB Flash Drives</a:t>
            </a: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0000"/>
                </a:solidFill>
                <a:latin typeface="Canva Sans"/>
                <a:ea typeface="Canva Sans"/>
                <a:cs typeface="Canva Sans"/>
                <a:sym typeface="Canva Sans"/>
              </a:rPr>
              <a:t>External Solid State Drives </a:t>
            </a: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0000"/>
                </a:solidFill>
                <a:latin typeface="Canva Sans"/>
                <a:ea typeface="Canva Sans"/>
                <a:cs typeface="Canva Sans"/>
                <a:sym typeface="Canva Sans"/>
              </a:rPr>
              <a:t>Personal Desktop </a:t>
            </a:r>
          </a:p>
          <a:p>
            <a:pPr algn="l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0000"/>
                </a:solidFill>
                <a:latin typeface="Canva Sans"/>
                <a:ea typeface="Canva Sans"/>
                <a:cs typeface="Canva Sans"/>
                <a:sym typeface="Canva Sans"/>
              </a:rPr>
              <a:t>Business Laptop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1683" y="8267852"/>
            <a:ext cx="6603752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D3880"/>
                </a:solidFill>
                <a:latin typeface="Canva Sans"/>
                <a:ea typeface="Canva Sans"/>
                <a:cs typeface="Canva Sans"/>
                <a:sym typeface="Canva Sans"/>
              </a:rPr>
              <a:t>AVG MC: Average Manufacturing Cost 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D3880"/>
                </a:solidFill>
                <a:latin typeface="Canva Sans"/>
                <a:ea typeface="Canva Sans"/>
                <a:cs typeface="Canva Sans"/>
                <a:sym typeface="Canva Sans"/>
              </a:rPr>
              <a:t>AVGGS: Average Gross Sales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44383" y="4686367"/>
            <a:ext cx="4089240" cy="408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5"/>
              </a:lnSpc>
            </a:pPr>
            <a:r>
              <a:rPr lang="en-US" sz="291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Suggestions :</a:t>
            </a:r>
          </a:p>
          <a:p>
            <a:pPr algn="l" marL="628428" indent="-314214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Package Deal </a:t>
            </a:r>
          </a:p>
          <a:p>
            <a:pPr algn="l" marL="628428" indent="-314214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Services </a:t>
            </a:r>
          </a:p>
          <a:p>
            <a:pPr algn="l" marL="628428" indent="-314214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Free Vouchers</a:t>
            </a:r>
          </a:p>
          <a:p>
            <a:pPr algn="l" marL="628428" indent="-314214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Student Discount </a:t>
            </a:r>
          </a:p>
          <a:p>
            <a:pPr algn="l" marL="628428" indent="-314214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Cash Back</a:t>
            </a:r>
          </a:p>
          <a:p>
            <a:pPr algn="l" marL="628428" indent="-314214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Gift cards </a:t>
            </a:r>
          </a:p>
          <a:p>
            <a:pPr algn="l" marL="628428" indent="-314214" lvl="1">
              <a:lnSpc>
                <a:spcPts val="4075"/>
              </a:lnSpc>
              <a:buFont typeface="Arial"/>
              <a:buChar char="•"/>
            </a:pPr>
            <a:r>
              <a:rPr lang="en-US" sz="2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Memberships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82390"/>
            <a:ext cx="7328478" cy="3104610"/>
          </a:xfrm>
          <a:custGeom>
            <a:avLst/>
            <a:gdLst/>
            <a:ahLst/>
            <a:cxnLst/>
            <a:rect r="r" b="b" t="t" l="l"/>
            <a:pathLst>
              <a:path h="3104610" w="7328478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17753" y="4369443"/>
            <a:ext cx="7937002" cy="2877163"/>
          </a:xfrm>
          <a:custGeom>
            <a:avLst/>
            <a:gdLst/>
            <a:ahLst/>
            <a:cxnLst/>
            <a:rect r="r" b="b" t="t" l="l"/>
            <a:pathLst>
              <a:path h="2877163" w="7937002">
                <a:moveTo>
                  <a:pt x="0" y="0"/>
                </a:moveTo>
                <a:lnTo>
                  <a:pt x="7937002" y="0"/>
                </a:lnTo>
                <a:lnTo>
                  <a:pt x="7937002" y="2877163"/>
                </a:lnTo>
                <a:lnTo>
                  <a:pt x="0" y="2877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8745" y="3222732"/>
            <a:ext cx="5433216" cy="4140133"/>
          </a:xfrm>
          <a:custGeom>
            <a:avLst/>
            <a:gdLst/>
            <a:ahLst/>
            <a:cxnLst/>
            <a:rect r="r" b="b" t="t" l="l"/>
            <a:pathLst>
              <a:path h="4140133" w="5433216">
                <a:moveTo>
                  <a:pt x="0" y="0"/>
                </a:moveTo>
                <a:lnTo>
                  <a:pt x="5433216" y="0"/>
                </a:lnTo>
                <a:lnTo>
                  <a:pt x="5433216" y="4140133"/>
                </a:lnTo>
                <a:lnTo>
                  <a:pt x="0" y="4140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6775" y="504825"/>
            <a:ext cx="13695489" cy="37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 Follow-up: Which segment had the most increase in unique products in 2021 vs 2020? The final output contains these fields,</a:t>
            </a:r>
          </a:p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segment </a:t>
            </a:r>
          </a:p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product_count_2020 </a:t>
            </a:r>
          </a:p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product_count_2021</a:t>
            </a:r>
          </a:p>
          <a:p>
            <a:pPr algn="l" marL="0" indent="0" lvl="0">
              <a:lnSpc>
                <a:spcPts val="4972"/>
              </a:lnSpc>
              <a:spcBef>
                <a:spcPct val="0"/>
              </a:spcBef>
            </a:pPr>
            <a:r>
              <a:rPr lang="en-US" b="true" sz="35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difference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86254" y="7296190"/>
            <a:ext cx="11788433" cy="227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b="true" sz="321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Insight:</a:t>
            </a:r>
          </a:p>
          <a:p>
            <a:pPr algn="l" marL="694466" indent="-347233" lvl="1">
              <a:lnSpc>
                <a:spcPts val="4503"/>
              </a:lnSpc>
              <a:spcBef>
                <a:spcPct val="0"/>
              </a:spcBef>
              <a:buFont typeface="Arial"/>
              <a:buChar char="•"/>
            </a:pP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Accessories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had the largest </a:t>
            </a: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increase in production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 marL="694466" indent="-347233" lvl="1">
              <a:lnSpc>
                <a:spcPts val="4503"/>
              </a:lnSpc>
              <a:buFont typeface="Arial"/>
              <a:buChar char="•"/>
            </a:pP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Storage and networking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are experiencing </a:t>
            </a: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slower production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growth than other segments.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9197" y="2122912"/>
            <a:ext cx="569231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Unique product difference per </a:t>
            </a:r>
            <a:r>
              <a:rPr lang="en-US" sz="3200">
                <a:solidFill>
                  <a:srgbClr val="0198C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segment</a:t>
            </a: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from 2020 to 2021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0" y="5808790"/>
            <a:ext cx="4478210" cy="4478210"/>
          </a:xfrm>
          <a:custGeom>
            <a:avLst/>
            <a:gdLst/>
            <a:ahLst/>
            <a:cxnLst/>
            <a:rect r="r" b="b" t="t" l="l"/>
            <a:pathLst>
              <a:path h="4478210" w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809790" y="6761428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6775" y="4414745"/>
            <a:ext cx="9598910" cy="2003773"/>
          </a:xfrm>
          <a:custGeom>
            <a:avLst/>
            <a:gdLst/>
            <a:ahLst/>
            <a:cxnLst/>
            <a:rect r="r" b="b" t="t" l="l"/>
            <a:pathLst>
              <a:path h="2003773" w="9598910">
                <a:moveTo>
                  <a:pt x="0" y="0"/>
                </a:moveTo>
                <a:lnTo>
                  <a:pt x="9598910" y="0"/>
                </a:lnTo>
                <a:lnTo>
                  <a:pt x="9598910" y="2003773"/>
                </a:lnTo>
                <a:lnTo>
                  <a:pt x="0" y="2003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87814" y="2949720"/>
            <a:ext cx="6573863" cy="4248415"/>
          </a:xfrm>
          <a:custGeom>
            <a:avLst/>
            <a:gdLst/>
            <a:ahLst/>
            <a:cxnLst/>
            <a:rect r="r" b="b" t="t" l="l"/>
            <a:pathLst>
              <a:path h="4248415" w="6573863">
                <a:moveTo>
                  <a:pt x="0" y="0"/>
                </a:moveTo>
                <a:lnTo>
                  <a:pt x="6573863" y="0"/>
                </a:lnTo>
                <a:lnTo>
                  <a:pt x="6573863" y="4248415"/>
                </a:lnTo>
                <a:lnTo>
                  <a:pt x="0" y="4248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6775" y="504825"/>
            <a:ext cx="13078943" cy="311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5. Get the products that have the highest and lowest manufacturing costs. The final output should contain these fields,</a:t>
            </a:r>
          </a:p>
          <a:p>
            <a:pPr algn="ctr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product_code </a:t>
            </a:r>
          </a:p>
          <a:p>
            <a:pPr algn="ctr">
              <a:lnSpc>
                <a:spcPts val="4972"/>
              </a:lnSpc>
            </a:pP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 </a:t>
            </a:r>
          </a:p>
          <a:p>
            <a:pPr algn="ctr" marL="0" indent="0" lvl="0">
              <a:lnSpc>
                <a:spcPts val="4972"/>
              </a:lnSpc>
              <a:spcBef>
                <a:spcPct val="0"/>
              </a:spcBef>
            </a:pPr>
            <a:r>
              <a:rPr lang="en-US" b="true" sz="35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manufacturing_cost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33820" y="7142053"/>
            <a:ext cx="11788433" cy="284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b="true" sz="321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Insight:</a:t>
            </a:r>
          </a:p>
          <a:p>
            <a:pPr algn="l" marL="694466" indent="-347233" lvl="1">
              <a:lnSpc>
                <a:spcPts val="4503"/>
              </a:lnSpc>
              <a:spcBef>
                <a:spcPct val="0"/>
              </a:spcBef>
              <a:buFont typeface="Arial"/>
              <a:buChar char="•"/>
            </a:pP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Mouse: </a:t>
            </a:r>
            <a:r>
              <a:rPr lang="en-US" sz="3216">
                <a:solidFill>
                  <a:srgbClr val="222B9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AQ Master wired x1 Ms (Variant: Standard 1)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has the </a:t>
            </a:r>
            <a:r>
              <a:rPr lang="en-US" sz="3216">
                <a:solidFill>
                  <a:srgbClr val="222B9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lowest manufacturing cost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 marL="694466" indent="-347233" lvl="1">
              <a:lnSpc>
                <a:spcPts val="4503"/>
              </a:lnSpc>
              <a:buFont typeface="Arial"/>
              <a:buChar char="•"/>
            </a:pP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PersonalDesktop: </a:t>
            </a:r>
            <a:r>
              <a:rPr lang="en-US" sz="3216">
                <a:solidFill>
                  <a:srgbClr val="222B9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AQ Home Allin1 Gen2 (Variant: Plus 3) 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has the </a:t>
            </a:r>
            <a:r>
              <a:rPr lang="en-US" sz="3216">
                <a:solidFill>
                  <a:srgbClr val="222B9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highest manufacturing cost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20003" y="2644918"/>
            <a:ext cx="3176492" cy="116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Products having the</a:t>
            </a:r>
          </a:p>
          <a:p>
            <a:pPr algn="ctr">
              <a:lnSpc>
                <a:spcPts val="3143"/>
              </a:lnSpc>
            </a:pPr>
            <a:r>
              <a:rPr lang="en-US" sz="2245" b="true">
                <a:solidFill>
                  <a:srgbClr val="0198C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</a:t>
            </a:r>
            <a:r>
              <a:rPr lang="en-US" sz="224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</a:t>
            </a:r>
            <a:r>
              <a:rPr lang="en-US" sz="2245" b="true">
                <a:solidFill>
                  <a:srgbClr val="9D9DE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lowest</a:t>
            </a:r>
          </a:p>
          <a:p>
            <a:pPr algn="ctr">
              <a:lnSpc>
                <a:spcPts val="3143"/>
              </a:lnSpc>
            </a:pPr>
            <a:r>
              <a:rPr lang="en-US" sz="224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manufacturing costs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7794" y="64770"/>
            <a:ext cx="3700206" cy="3803950"/>
          </a:xfrm>
          <a:custGeom>
            <a:avLst/>
            <a:gdLst/>
            <a:ahLst/>
            <a:cxnLst/>
            <a:rect r="r" b="b" t="t" l="l"/>
            <a:pathLst>
              <a:path h="3803950" w="3700206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0575" y="4283594"/>
            <a:ext cx="8554011" cy="3013803"/>
          </a:xfrm>
          <a:custGeom>
            <a:avLst/>
            <a:gdLst/>
            <a:ahLst/>
            <a:cxnLst/>
            <a:rect r="r" b="b" t="t" l="l"/>
            <a:pathLst>
              <a:path h="3013803" w="8554011">
                <a:moveTo>
                  <a:pt x="0" y="0"/>
                </a:moveTo>
                <a:lnTo>
                  <a:pt x="8554011" y="0"/>
                </a:lnTo>
                <a:lnTo>
                  <a:pt x="8554011" y="3013803"/>
                </a:lnTo>
                <a:lnTo>
                  <a:pt x="0" y="3013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0" r="0" b="-58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73363" y="3723791"/>
            <a:ext cx="5016884" cy="4133408"/>
          </a:xfrm>
          <a:custGeom>
            <a:avLst/>
            <a:gdLst/>
            <a:ahLst/>
            <a:cxnLst/>
            <a:rect r="r" b="b" t="t" l="l"/>
            <a:pathLst>
              <a:path h="4133408" w="5016884">
                <a:moveTo>
                  <a:pt x="0" y="0"/>
                </a:moveTo>
                <a:lnTo>
                  <a:pt x="5016884" y="0"/>
                </a:lnTo>
                <a:lnTo>
                  <a:pt x="5016884" y="4133408"/>
                </a:lnTo>
                <a:lnTo>
                  <a:pt x="0" y="4133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44586" y="5143500"/>
            <a:ext cx="1935275" cy="1372286"/>
          </a:xfrm>
          <a:custGeom>
            <a:avLst/>
            <a:gdLst/>
            <a:ahLst/>
            <a:cxnLst/>
            <a:rect r="r" b="b" t="t" l="l"/>
            <a:pathLst>
              <a:path h="1372286" w="1935275">
                <a:moveTo>
                  <a:pt x="0" y="0"/>
                </a:moveTo>
                <a:lnTo>
                  <a:pt x="1935274" y="0"/>
                </a:lnTo>
                <a:lnTo>
                  <a:pt x="1935274" y="1372286"/>
                </a:lnTo>
                <a:lnTo>
                  <a:pt x="0" y="1372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575" y="474880"/>
            <a:ext cx="13721019" cy="3524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2"/>
              </a:lnSpc>
            </a:pPr>
            <a:r>
              <a:rPr lang="en-US" sz="33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6. Generate a report which contains the top 5 customers who received an average high pre_invoice_discount_pct for the fiscal year 2021andin the Indian market. The final output contains these fields,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customer_code 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customer</a:t>
            </a:r>
          </a:p>
          <a:p>
            <a:pPr algn="ctr" marL="0" indent="0" lvl="0">
              <a:lnSpc>
                <a:spcPts val="4692"/>
              </a:lnSpc>
              <a:spcBef>
                <a:spcPct val="0"/>
              </a:spcBef>
            </a:pPr>
            <a:r>
              <a:rPr lang="en-US" b="true" sz="33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average_discount_percentage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9980" y="8076274"/>
            <a:ext cx="11788433" cy="142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3"/>
              </a:lnSpc>
              <a:spcBef>
                <a:spcPct val="0"/>
              </a:spcBef>
            </a:pPr>
            <a:r>
              <a:rPr lang="en-US" b="true" sz="271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Insight:</a:t>
            </a:r>
          </a:p>
          <a:p>
            <a:pPr algn="l" marL="586518" indent="-293259" lvl="1">
              <a:lnSpc>
                <a:spcPts val="3803"/>
              </a:lnSpc>
              <a:spcBef>
                <a:spcPct val="0"/>
              </a:spcBef>
              <a:buFont typeface="Arial"/>
              <a:buChar char="•"/>
            </a:pP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716">
                <a:solidFill>
                  <a:srgbClr val="29369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largest</a:t>
            </a: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average pre-invoice discount was given to </a:t>
            </a:r>
            <a:r>
              <a:rPr lang="en-US" sz="2716">
                <a:solidFill>
                  <a:srgbClr val="29369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Flipkart</a:t>
            </a: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</a:p>
          <a:p>
            <a:pPr algn="l" marL="586518" indent="-293259" lvl="1">
              <a:lnSpc>
                <a:spcPts val="3803"/>
              </a:lnSpc>
              <a:buFont typeface="Arial"/>
              <a:buChar char="•"/>
            </a:pP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716">
                <a:solidFill>
                  <a:srgbClr val="29369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least</a:t>
            </a: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average pre-invoice discount was given to </a:t>
            </a:r>
            <a:r>
              <a:rPr lang="en-US" sz="2716">
                <a:solidFill>
                  <a:srgbClr val="29369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Amazon</a:t>
            </a: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60785" y="2261112"/>
            <a:ext cx="5158037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9D9DE4"/>
                </a:solidFill>
                <a:latin typeface="Canva Sans"/>
                <a:ea typeface="Canva Sans"/>
                <a:cs typeface="Canva Sans"/>
                <a:sym typeface="Canva Sans"/>
              </a:rPr>
              <a:t>Top 5 Indian</a:t>
            </a: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customers with highest average discount percentage for</a:t>
            </a:r>
            <a:r>
              <a:rPr lang="en-US" sz="2900">
                <a:solidFill>
                  <a:srgbClr val="9D9DE4"/>
                </a:solidFill>
                <a:latin typeface="Canva Sans"/>
                <a:ea typeface="Canva Sans"/>
                <a:cs typeface="Canva Sans"/>
                <a:sym typeface="Canva Sans"/>
              </a:rPr>
              <a:t> FY 2021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09790" y="0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90126" y="2543893"/>
            <a:ext cx="5430518" cy="7319008"/>
          </a:xfrm>
          <a:custGeom>
            <a:avLst/>
            <a:gdLst/>
            <a:ahLst/>
            <a:cxnLst/>
            <a:rect r="r" b="b" t="t" l="l"/>
            <a:pathLst>
              <a:path h="7319008" w="5430518">
                <a:moveTo>
                  <a:pt x="0" y="0"/>
                </a:moveTo>
                <a:lnTo>
                  <a:pt x="5430519" y="0"/>
                </a:lnTo>
                <a:lnTo>
                  <a:pt x="5430519" y="7319008"/>
                </a:lnTo>
                <a:lnTo>
                  <a:pt x="0" y="7319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3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4224" y="298724"/>
            <a:ext cx="13721019" cy="41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2"/>
              </a:lnSpc>
            </a:pPr>
            <a:r>
              <a:rPr lang="en-US" sz="33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7. Get the complete report of the Gross sales amount for the customer “Atliq Exclusive” for each month. This analysis helps to get an idea of low and high-performing months and take strategic decisions. The final report contains these columns: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Month 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Year</a:t>
            </a:r>
          </a:p>
          <a:p>
            <a:pPr algn="ctr" marL="0" indent="0" lvl="0">
              <a:lnSpc>
                <a:spcPts val="4692"/>
              </a:lnSpc>
              <a:spcBef>
                <a:spcPct val="0"/>
              </a:spcBef>
            </a:pPr>
            <a:r>
              <a:rPr lang="en-US" b="true" sz="33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Gross sales Amount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78865" y="3763030"/>
            <a:ext cx="1940060" cy="65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5"/>
              </a:lnSpc>
            </a:pPr>
            <a:r>
              <a:rPr lang="en-US" sz="3853" b="true">
                <a:solidFill>
                  <a:srgbClr val="8382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FY 2020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20686" y="6733923"/>
            <a:ext cx="1856419" cy="65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5"/>
              </a:lnSpc>
            </a:pPr>
            <a:r>
              <a:rPr lang="en-US" sz="3853" b="true">
                <a:solidFill>
                  <a:srgbClr val="8382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FY 2021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11137" y="4661764"/>
            <a:ext cx="127551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CBCBEB"/>
                </a:solidFill>
                <a:latin typeface="Canva Sans"/>
                <a:ea typeface="Canva Sans"/>
                <a:cs typeface="Canva Sans"/>
                <a:sym typeface="Canva Sans"/>
              </a:rPr>
              <a:t>79.5 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93086" y="7632657"/>
            <a:ext cx="151161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CBCBEB"/>
                </a:solidFill>
                <a:latin typeface="Canva Sans"/>
                <a:ea typeface="Canva Sans"/>
                <a:cs typeface="Canva Sans"/>
                <a:sym typeface="Canva Sans"/>
              </a:rPr>
              <a:t>224.4 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224" y="5315328"/>
            <a:ext cx="9242186" cy="285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3"/>
              </a:lnSpc>
              <a:spcBef>
                <a:spcPct val="0"/>
              </a:spcBef>
            </a:pPr>
            <a:r>
              <a:rPr lang="en-US" b="true" sz="271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Insight:</a:t>
            </a:r>
          </a:p>
          <a:p>
            <a:pPr algn="l" marL="586518" indent="-293259" lvl="1">
              <a:lnSpc>
                <a:spcPts val="3803"/>
              </a:lnSpc>
              <a:spcBef>
                <a:spcPct val="0"/>
              </a:spcBef>
              <a:buFont typeface="Arial"/>
              <a:buChar char="•"/>
            </a:pP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7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lowest Gross sales</a:t>
            </a: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total for both fiscal years is in </a:t>
            </a:r>
            <a:r>
              <a:rPr lang="en-US" sz="27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March (2020).</a:t>
            </a:r>
          </a:p>
          <a:p>
            <a:pPr algn="l" marL="586518" indent="-293259" lvl="1">
              <a:lnSpc>
                <a:spcPts val="3803"/>
              </a:lnSpc>
              <a:spcBef>
                <a:spcPct val="0"/>
              </a:spcBef>
              <a:buFont typeface="Arial"/>
              <a:buChar char="•"/>
            </a:pP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7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highest Gross sales</a:t>
            </a: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total for both fiscal years is in </a:t>
            </a:r>
            <a:r>
              <a:rPr lang="en-US" sz="27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November (2020).</a:t>
            </a:r>
          </a:p>
          <a:p>
            <a:pPr algn="l" marL="586518" indent="-293259" lvl="1">
              <a:lnSpc>
                <a:spcPts val="3803"/>
              </a:lnSpc>
              <a:buFont typeface="Arial"/>
              <a:buChar char="•"/>
            </a:pPr>
            <a:r>
              <a:rPr lang="en-US" sz="27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73.8%</a:t>
            </a: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of the total Gross sales figure is in </a:t>
            </a:r>
            <a:r>
              <a:rPr lang="en-US" sz="27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FY 2021.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82390"/>
            <a:ext cx="7328478" cy="3104610"/>
          </a:xfrm>
          <a:custGeom>
            <a:avLst/>
            <a:gdLst/>
            <a:ahLst/>
            <a:cxnLst/>
            <a:rect r="r" b="b" t="t" l="l"/>
            <a:pathLst>
              <a:path h="3104610" w="7328478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4867" y="287842"/>
            <a:ext cx="14225479" cy="5709555"/>
          </a:xfrm>
          <a:custGeom>
            <a:avLst/>
            <a:gdLst/>
            <a:ahLst/>
            <a:cxnLst/>
            <a:rect r="r" b="b" t="t" l="l"/>
            <a:pathLst>
              <a:path h="5709555" w="14225479">
                <a:moveTo>
                  <a:pt x="0" y="0"/>
                </a:moveTo>
                <a:lnTo>
                  <a:pt x="14225479" y="0"/>
                </a:lnTo>
                <a:lnTo>
                  <a:pt x="14225479" y="5709555"/>
                </a:lnTo>
                <a:lnTo>
                  <a:pt x="0" y="5709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18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7606" y="6411503"/>
            <a:ext cx="9109750" cy="2846797"/>
          </a:xfrm>
          <a:custGeom>
            <a:avLst/>
            <a:gdLst/>
            <a:ahLst/>
            <a:cxnLst/>
            <a:rect r="r" b="b" t="t" l="l"/>
            <a:pathLst>
              <a:path h="2846797" w="9109750">
                <a:moveTo>
                  <a:pt x="0" y="0"/>
                </a:moveTo>
                <a:lnTo>
                  <a:pt x="9109750" y="0"/>
                </a:lnTo>
                <a:lnTo>
                  <a:pt x="9109750" y="2846797"/>
                </a:lnTo>
                <a:lnTo>
                  <a:pt x="0" y="2846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99154" y="6354353"/>
            <a:ext cx="3502955" cy="2380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1"/>
              </a:lnSpc>
              <a:spcBef>
                <a:spcPct val="0"/>
              </a:spcBef>
            </a:pPr>
            <a:r>
              <a:rPr lang="en-US" b="true" sz="341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Reasons:</a:t>
            </a:r>
          </a:p>
          <a:p>
            <a:pPr algn="l" marL="737449" indent="-368724" lvl="1">
              <a:lnSpc>
                <a:spcPts val="4781"/>
              </a:lnSpc>
              <a:buFont typeface="Arial"/>
              <a:buChar char="•"/>
            </a:pPr>
            <a:r>
              <a:rPr lang="en-US" sz="3415">
                <a:solidFill>
                  <a:srgbClr val="9D9DE4"/>
                </a:solidFill>
                <a:latin typeface="Canva Sans"/>
                <a:ea typeface="Canva Sans"/>
                <a:cs typeface="Canva Sans"/>
                <a:sym typeface="Canva Sans"/>
              </a:rPr>
              <a:t>COVID-19</a:t>
            </a:r>
          </a:p>
          <a:p>
            <a:pPr algn="l" marL="737449" indent="-368724" lvl="1">
              <a:lnSpc>
                <a:spcPts val="4781"/>
              </a:lnSpc>
              <a:buFont typeface="Arial"/>
              <a:buChar char="•"/>
            </a:pPr>
            <a:r>
              <a:rPr lang="en-US" sz="3415">
                <a:solidFill>
                  <a:srgbClr val="9D9DE4"/>
                </a:solidFill>
                <a:latin typeface="Canva Sans"/>
                <a:ea typeface="Canva Sans"/>
                <a:cs typeface="Canva Sans"/>
                <a:sym typeface="Canva Sans"/>
              </a:rPr>
              <a:t>Global Chip shortage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8604" y="2777579"/>
            <a:ext cx="6746581" cy="7196353"/>
          </a:xfrm>
          <a:custGeom>
            <a:avLst/>
            <a:gdLst/>
            <a:ahLst/>
            <a:cxnLst/>
            <a:rect r="r" b="b" t="t" l="l"/>
            <a:pathLst>
              <a:path h="7196353" w="6746581">
                <a:moveTo>
                  <a:pt x="0" y="0"/>
                </a:moveTo>
                <a:lnTo>
                  <a:pt x="6746581" y="0"/>
                </a:lnTo>
                <a:lnTo>
                  <a:pt x="6746581" y="7196354"/>
                </a:lnTo>
                <a:lnTo>
                  <a:pt x="0" y="7196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82977" y="3287833"/>
            <a:ext cx="5161023" cy="2801669"/>
          </a:xfrm>
          <a:custGeom>
            <a:avLst/>
            <a:gdLst/>
            <a:ahLst/>
            <a:cxnLst/>
            <a:rect r="r" b="b" t="t" l="l"/>
            <a:pathLst>
              <a:path h="2801669" w="5161023">
                <a:moveTo>
                  <a:pt x="0" y="0"/>
                </a:moveTo>
                <a:lnTo>
                  <a:pt x="5161023" y="0"/>
                </a:lnTo>
                <a:lnTo>
                  <a:pt x="5161023" y="2801670"/>
                </a:lnTo>
                <a:lnTo>
                  <a:pt x="0" y="2801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7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6775" y="504825"/>
            <a:ext cx="16734176" cy="249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8. In which quarter of 2020, got the maximum total_sold_quantity? The final output contains these fields sorted bythetotal_sold_quantity,</a:t>
            </a:r>
          </a:p>
          <a:p>
            <a:pPr algn="ctr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Quarter </a:t>
            </a:r>
          </a:p>
          <a:p>
            <a:pPr algn="ctr" marL="0" indent="0" lvl="0">
              <a:lnSpc>
                <a:spcPts val="4972"/>
              </a:lnSpc>
              <a:spcBef>
                <a:spcPct val="0"/>
              </a:spcBef>
            </a:pPr>
            <a:r>
              <a:rPr lang="en-US" b="true" sz="35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total_sold_quantity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7249" y="6022828"/>
            <a:ext cx="10269089" cy="398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b="true" sz="321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Insight:</a:t>
            </a:r>
          </a:p>
          <a:p>
            <a:pPr algn="just" marL="694466" indent="-347233" lvl="1">
              <a:lnSpc>
                <a:spcPts val="4503"/>
              </a:lnSpc>
              <a:spcBef>
                <a:spcPct val="0"/>
              </a:spcBef>
              <a:buFont typeface="Arial"/>
              <a:buChar char="•"/>
            </a:pP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Quarter 1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of FY2020 saw the </a:t>
            </a: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most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units sold overall, while </a:t>
            </a: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Quarter 3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had the </a:t>
            </a: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fewest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just" marL="694466" indent="-347233" lvl="1">
              <a:lnSpc>
                <a:spcPts val="4503"/>
              </a:lnSpc>
              <a:spcBef>
                <a:spcPct val="0"/>
              </a:spcBef>
              <a:buFont typeface="Arial"/>
              <a:buChar char="•"/>
            </a:pP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3216">
                <a:solidFill>
                  <a:srgbClr val="15229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highest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and </a:t>
            </a: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lowest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overall sold quantity is in </a:t>
            </a: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December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and </a:t>
            </a: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March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</a:p>
          <a:p>
            <a:pPr algn="just" marL="694466" indent="-347233" lvl="1">
              <a:lnSpc>
                <a:spcPts val="4503"/>
              </a:lnSpc>
              <a:buFont typeface="Arial"/>
              <a:buChar char="•"/>
            </a:pPr>
            <a:r>
              <a:rPr lang="en-US" sz="3216">
                <a:solidFill>
                  <a:srgbClr val="15229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Quarter 1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accounts for approximately </a:t>
            </a:r>
            <a:r>
              <a:rPr lang="en-US" sz="32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34%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of the total sold quantity for </a:t>
            </a:r>
            <a:r>
              <a:rPr lang="en-US" sz="3216">
                <a:solidFill>
                  <a:srgbClr val="15229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FY2020</a:t>
            </a: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4239" y="2599730"/>
            <a:ext cx="11166763" cy="5892751"/>
          </a:xfrm>
          <a:custGeom>
            <a:avLst/>
            <a:gdLst/>
            <a:ahLst/>
            <a:cxnLst/>
            <a:rect r="r" b="b" t="t" l="l"/>
            <a:pathLst>
              <a:path h="5892751" w="11166763">
                <a:moveTo>
                  <a:pt x="0" y="0"/>
                </a:moveTo>
                <a:lnTo>
                  <a:pt x="11166763" y="0"/>
                </a:lnTo>
                <a:lnTo>
                  <a:pt x="11166763" y="5892751"/>
                </a:lnTo>
                <a:lnTo>
                  <a:pt x="0" y="5892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182390"/>
            <a:ext cx="7328478" cy="3104610"/>
          </a:xfrm>
          <a:custGeom>
            <a:avLst/>
            <a:gdLst/>
            <a:ahLst/>
            <a:cxnLst/>
            <a:rect r="r" b="b" t="t" l="l"/>
            <a:pathLst>
              <a:path h="3104610" w="7328478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97357" y="895350"/>
            <a:ext cx="14693286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Total sold quantity in </a:t>
            </a:r>
            <a:r>
              <a:rPr lang="en-US" b="true" sz="7200" i="true">
                <a:solidFill>
                  <a:srgbClr val="9D9DE4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FY 2020</a:t>
            </a: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by </a:t>
            </a:r>
            <a:r>
              <a:rPr lang="en-US" b="true" sz="7200" i="true">
                <a:solidFill>
                  <a:srgbClr val="9D9DE4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Quarter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5559" y="3932822"/>
            <a:ext cx="8455085" cy="2836850"/>
          </a:xfrm>
          <a:custGeom>
            <a:avLst/>
            <a:gdLst/>
            <a:ahLst/>
            <a:cxnLst/>
            <a:rect r="r" b="b" t="t" l="l"/>
            <a:pathLst>
              <a:path h="2836850" w="8455085">
                <a:moveTo>
                  <a:pt x="0" y="0"/>
                </a:moveTo>
                <a:lnTo>
                  <a:pt x="8455085" y="0"/>
                </a:lnTo>
                <a:lnTo>
                  <a:pt x="8455085" y="2836850"/>
                </a:lnTo>
                <a:lnTo>
                  <a:pt x="0" y="2836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4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3845" y="3932822"/>
            <a:ext cx="6105455" cy="4576399"/>
          </a:xfrm>
          <a:custGeom>
            <a:avLst/>
            <a:gdLst/>
            <a:ahLst/>
            <a:cxnLst/>
            <a:rect r="r" b="b" t="t" l="l"/>
            <a:pathLst>
              <a:path h="4576399" w="6105455">
                <a:moveTo>
                  <a:pt x="0" y="0"/>
                </a:moveTo>
                <a:lnTo>
                  <a:pt x="6105455" y="0"/>
                </a:lnTo>
                <a:lnTo>
                  <a:pt x="6105455" y="4576399"/>
                </a:lnTo>
                <a:lnTo>
                  <a:pt x="0" y="457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3043" y="6769672"/>
            <a:ext cx="2740802" cy="774277"/>
          </a:xfrm>
          <a:custGeom>
            <a:avLst/>
            <a:gdLst/>
            <a:ahLst/>
            <a:cxnLst/>
            <a:rect r="r" b="b" t="t" l="l"/>
            <a:pathLst>
              <a:path h="774277" w="2740802">
                <a:moveTo>
                  <a:pt x="0" y="0"/>
                </a:moveTo>
                <a:lnTo>
                  <a:pt x="2740802" y="0"/>
                </a:lnTo>
                <a:lnTo>
                  <a:pt x="2740802" y="774277"/>
                </a:lnTo>
                <a:lnTo>
                  <a:pt x="0" y="77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0575" y="474880"/>
            <a:ext cx="16468725" cy="293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2"/>
              </a:lnSpc>
            </a:pPr>
            <a:r>
              <a:rPr lang="en-US" sz="33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9. Which channel helped to bring more gross sales in the fiscal year 2021 and the percentage of  contribution? The final output contains these fields,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channel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gross_sales_mln</a:t>
            </a:r>
          </a:p>
          <a:p>
            <a:pPr algn="ctr" marL="0" indent="0" lvl="0">
              <a:lnSpc>
                <a:spcPts val="4692"/>
              </a:lnSpc>
              <a:spcBef>
                <a:spcPct val="0"/>
              </a:spcBef>
            </a:pPr>
            <a:r>
              <a:rPr lang="en-US" b="true" sz="33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percentage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0575" y="7226650"/>
            <a:ext cx="9242186" cy="237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3"/>
              </a:lnSpc>
              <a:spcBef>
                <a:spcPct val="0"/>
              </a:spcBef>
            </a:pPr>
            <a:r>
              <a:rPr lang="en-US" b="true" sz="271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Insight:</a:t>
            </a:r>
          </a:p>
          <a:p>
            <a:pPr algn="l" marL="586518" indent="-293259" lvl="1">
              <a:lnSpc>
                <a:spcPts val="3803"/>
              </a:lnSpc>
              <a:spcBef>
                <a:spcPct val="0"/>
              </a:spcBef>
              <a:buFont typeface="Arial"/>
              <a:buChar char="•"/>
            </a:pP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Channel: "</a:t>
            </a:r>
            <a:r>
              <a:rPr lang="en-US" sz="27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Retailer</a:t>
            </a: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" helped bring maximum sales to the company with </a:t>
            </a:r>
            <a:r>
              <a:rPr lang="en-US" sz="27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73.22%</a:t>
            </a: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as the contribution percentage.</a:t>
            </a:r>
          </a:p>
          <a:p>
            <a:pPr algn="l" marL="586518" indent="-293259" lvl="1">
              <a:lnSpc>
                <a:spcPts val="3803"/>
              </a:lnSpc>
              <a:buFont typeface="Arial"/>
              <a:buChar char="•"/>
            </a:pP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Channel: "</a:t>
            </a:r>
            <a:r>
              <a:rPr lang="en-US" sz="27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Distributor</a:t>
            </a: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" makes the least contribution at a percentage of </a:t>
            </a:r>
            <a:r>
              <a:rPr lang="en-US" sz="2716">
                <a:solidFill>
                  <a:srgbClr val="16239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11.31%</a:t>
            </a: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89611" y="2968600"/>
            <a:ext cx="6633922" cy="82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3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Gross sales and contribution percentages by </a:t>
            </a:r>
            <a:r>
              <a:rPr lang="en-US" sz="2381">
                <a:solidFill>
                  <a:srgbClr val="8382D1"/>
                </a:solidFill>
                <a:latin typeface="Canva Sans"/>
                <a:ea typeface="Canva Sans"/>
                <a:cs typeface="Canva Sans"/>
                <a:sym typeface="Canva Sans"/>
              </a:rPr>
              <a:t>Channels </a:t>
            </a:r>
            <a:r>
              <a:rPr lang="en-US" sz="23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</a:t>
            </a:r>
            <a:r>
              <a:rPr lang="en-US" sz="2381">
                <a:solidFill>
                  <a:srgbClr val="9D9DE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81">
                <a:solidFill>
                  <a:srgbClr val="8382D1"/>
                </a:solidFill>
                <a:latin typeface="Canva Sans"/>
                <a:ea typeface="Canva Sans"/>
                <a:cs typeface="Canva Sans"/>
                <a:sym typeface="Canva Sans"/>
              </a:rPr>
              <a:t>FY 2021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628477"/>
            <a:chOff x="0" y="0"/>
            <a:chExt cx="24384000" cy="483796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9127" r="0" b="21092"/>
            <a:stretch>
              <a:fillRect/>
            </a:stretch>
          </p:blipFill>
          <p:spPr>
            <a:xfrm flipH="false" flipV="false">
              <a:off x="0" y="0"/>
              <a:ext cx="24384000" cy="483796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4025988"/>
            <a:ext cx="16230600" cy="5232312"/>
            <a:chOff x="0" y="0"/>
            <a:chExt cx="4274726" cy="13780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378058"/>
            </a:xfrm>
            <a:custGeom>
              <a:avLst/>
              <a:gdLst/>
              <a:ahLst/>
              <a:cxnLst/>
              <a:rect r="r" b="b" t="t" l="l"/>
              <a:pathLst>
                <a:path h="137805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78058"/>
                  </a:lnTo>
                  <a:lnTo>
                    <a:pt x="0" y="1378058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425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164256" y="5809246"/>
            <a:ext cx="1195948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Hello!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64256" y="7096125"/>
            <a:ext cx="11959488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Warm greetings to everyone. I am pleased to present key insights gathered from the SQL challenge for Atliq Hardwares. Today, we will explore data-driven insights that address critical business questions and provide strategies to drive growth and efficiency across various segments.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827870" y="4509401"/>
            <a:ext cx="1046316" cy="1042670"/>
          </a:xfrm>
          <a:custGeom>
            <a:avLst/>
            <a:gdLst/>
            <a:ahLst/>
            <a:cxnLst/>
            <a:rect r="r" b="b" t="t" l="l"/>
            <a:pathLst>
              <a:path h="1042670" w="1046316">
                <a:moveTo>
                  <a:pt x="0" y="0"/>
                </a:moveTo>
                <a:lnTo>
                  <a:pt x="1046316" y="0"/>
                </a:lnTo>
                <a:lnTo>
                  <a:pt x="1046316" y="1042670"/>
                </a:lnTo>
                <a:lnTo>
                  <a:pt x="0" y="1042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09838" y="4452251"/>
            <a:ext cx="315029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Atliq 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Hardwares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09790" y="5868318"/>
            <a:ext cx="4478210" cy="4478210"/>
          </a:xfrm>
          <a:custGeom>
            <a:avLst/>
            <a:gdLst/>
            <a:ahLst/>
            <a:cxnLst/>
            <a:rect r="r" b="b" t="t" l="l"/>
            <a:pathLst>
              <a:path h="4478210" w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8546" y="4796880"/>
            <a:ext cx="11301259" cy="4040200"/>
          </a:xfrm>
          <a:custGeom>
            <a:avLst/>
            <a:gdLst/>
            <a:ahLst/>
            <a:cxnLst/>
            <a:rect r="r" b="b" t="t" l="l"/>
            <a:pathLst>
              <a:path h="4040200" w="11301259">
                <a:moveTo>
                  <a:pt x="0" y="0"/>
                </a:moveTo>
                <a:lnTo>
                  <a:pt x="11301259" y="0"/>
                </a:lnTo>
                <a:lnTo>
                  <a:pt x="11301259" y="4040200"/>
                </a:lnTo>
                <a:lnTo>
                  <a:pt x="0" y="4040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68546" y="430841"/>
            <a:ext cx="13897202" cy="41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2"/>
              </a:lnSpc>
            </a:pPr>
            <a:r>
              <a:rPr lang="en-US" sz="33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10. Get the Top 3products in each division that have a high total_sold_quantity in the fiscal_year 2021? The final output contains these fields,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division 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product_code 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total_sold_quantity </a:t>
            </a:r>
          </a:p>
          <a:p>
            <a:pPr algn="ctr" marL="0" indent="0" lvl="0">
              <a:lnSpc>
                <a:spcPts val="4692"/>
              </a:lnSpc>
              <a:spcBef>
                <a:spcPct val="0"/>
              </a:spcBef>
            </a:pPr>
            <a:r>
              <a:rPr lang="en-US" b="true" sz="33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rank_order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1062" y="8511751"/>
            <a:ext cx="9242186" cy="142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3"/>
              </a:lnSpc>
              <a:spcBef>
                <a:spcPct val="0"/>
              </a:spcBef>
            </a:pPr>
            <a:r>
              <a:rPr lang="en-US" b="true" sz="271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Insight:</a:t>
            </a:r>
          </a:p>
          <a:p>
            <a:pPr algn="l" marL="586518" indent="-293259" lvl="1">
              <a:lnSpc>
                <a:spcPts val="3803"/>
              </a:lnSpc>
              <a:buFont typeface="Arial"/>
              <a:buChar char="•"/>
            </a:pPr>
            <a:r>
              <a:rPr lang="en-US" sz="27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Every division has a product with different variants that appears twice in the top three products by division list.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6669" y="5289686"/>
            <a:ext cx="239193" cy="901962"/>
          </a:xfrm>
          <a:custGeom>
            <a:avLst/>
            <a:gdLst/>
            <a:ahLst/>
            <a:cxnLst/>
            <a:rect r="r" b="b" t="t" l="l"/>
            <a:pathLst>
              <a:path h="901962" w="239193">
                <a:moveTo>
                  <a:pt x="0" y="0"/>
                </a:moveTo>
                <a:lnTo>
                  <a:pt x="239194" y="0"/>
                </a:lnTo>
                <a:lnTo>
                  <a:pt x="239194" y="901962"/>
                </a:lnTo>
                <a:lnTo>
                  <a:pt x="0" y="90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62" t="0" r="-4357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4290" y="1902475"/>
            <a:ext cx="4666235" cy="3387210"/>
          </a:xfrm>
          <a:custGeom>
            <a:avLst/>
            <a:gdLst/>
            <a:ahLst/>
            <a:cxnLst/>
            <a:rect r="r" b="b" t="t" l="l"/>
            <a:pathLst>
              <a:path h="3387210" w="4666235">
                <a:moveTo>
                  <a:pt x="0" y="0"/>
                </a:moveTo>
                <a:lnTo>
                  <a:pt x="4666236" y="0"/>
                </a:lnTo>
                <a:lnTo>
                  <a:pt x="4666236" y="3387211"/>
                </a:lnTo>
                <a:lnTo>
                  <a:pt x="0" y="3387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10882" y="3596080"/>
            <a:ext cx="4666235" cy="3420736"/>
          </a:xfrm>
          <a:custGeom>
            <a:avLst/>
            <a:gdLst/>
            <a:ahLst/>
            <a:cxnLst/>
            <a:rect r="r" b="b" t="t" l="l"/>
            <a:pathLst>
              <a:path h="3420736" w="4666235">
                <a:moveTo>
                  <a:pt x="0" y="0"/>
                </a:moveTo>
                <a:lnTo>
                  <a:pt x="4666236" y="0"/>
                </a:lnTo>
                <a:lnTo>
                  <a:pt x="4666236" y="3420737"/>
                </a:lnTo>
                <a:lnTo>
                  <a:pt x="0" y="3420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34393" y="5143500"/>
            <a:ext cx="4457592" cy="3262686"/>
          </a:xfrm>
          <a:custGeom>
            <a:avLst/>
            <a:gdLst/>
            <a:ahLst/>
            <a:cxnLst/>
            <a:rect r="r" b="b" t="t" l="l"/>
            <a:pathLst>
              <a:path h="3262686" w="4457592">
                <a:moveTo>
                  <a:pt x="0" y="0"/>
                </a:moveTo>
                <a:lnTo>
                  <a:pt x="4457592" y="0"/>
                </a:lnTo>
                <a:lnTo>
                  <a:pt x="4457592" y="3262686"/>
                </a:lnTo>
                <a:lnTo>
                  <a:pt x="0" y="3262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4290" y="633131"/>
            <a:ext cx="16119419" cy="705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3"/>
              </a:lnSpc>
            </a:pPr>
            <a:r>
              <a:rPr lang="en-US" sz="4102" b="true">
                <a:solidFill>
                  <a:srgbClr val="9D9DE4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Top 3</a:t>
            </a:r>
            <a:r>
              <a:rPr lang="en-US" sz="4102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highest-selling products by </a:t>
            </a:r>
            <a:r>
              <a:rPr lang="en-US" sz="4102" b="true">
                <a:solidFill>
                  <a:srgbClr val="9D9DE4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Division</a:t>
            </a:r>
            <a:r>
              <a:rPr lang="en-US" sz="4102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for </a:t>
            </a:r>
            <a:r>
              <a:rPr lang="en-US" sz="4102" b="true">
                <a:solidFill>
                  <a:srgbClr val="9D9DE4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FY 2021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296200" y="5289686"/>
            <a:ext cx="239193" cy="901962"/>
          </a:xfrm>
          <a:custGeom>
            <a:avLst/>
            <a:gdLst/>
            <a:ahLst/>
            <a:cxnLst/>
            <a:rect r="r" b="b" t="t" l="l"/>
            <a:pathLst>
              <a:path h="901962" w="239193">
                <a:moveTo>
                  <a:pt x="0" y="0"/>
                </a:moveTo>
                <a:lnTo>
                  <a:pt x="239193" y="0"/>
                </a:lnTo>
                <a:lnTo>
                  <a:pt x="239193" y="901962"/>
                </a:lnTo>
                <a:lnTo>
                  <a:pt x="0" y="90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62" t="0" r="-435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65730" y="5306449"/>
            <a:ext cx="239193" cy="901962"/>
          </a:xfrm>
          <a:custGeom>
            <a:avLst/>
            <a:gdLst/>
            <a:ahLst/>
            <a:cxnLst/>
            <a:rect r="r" b="b" t="t" l="l"/>
            <a:pathLst>
              <a:path h="901962" w="239193">
                <a:moveTo>
                  <a:pt x="0" y="0"/>
                </a:moveTo>
                <a:lnTo>
                  <a:pt x="239193" y="0"/>
                </a:lnTo>
                <a:lnTo>
                  <a:pt x="239193" y="901961"/>
                </a:lnTo>
                <a:lnTo>
                  <a:pt x="0" y="901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62" t="0" r="-4357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27977" y="7016817"/>
            <a:ext cx="239193" cy="901962"/>
          </a:xfrm>
          <a:custGeom>
            <a:avLst/>
            <a:gdLst/>
            <a:ahLst/>
            <a:cxnLst/>
            <a:rect r="r" b="b" t="t" l="l"/>
            <a:pathLst>
              <a:path h="901962" w="239193">
                <a:moveTo>
                  <a:pt x="0" y="0"/>
                </a:moveTo>
                <a:lnTo>
                  <a:pt x="239193" y="0"/>
                </a:lnTo>
                <a:lnTo>
                  <a:pt x="239193" y="901962"/>
                </a:lnTo>
                <a:lnTo>
                  <a:pt x="0" y="90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62" t="0" r="-4357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24403" y="7016817"/>
            <a:ext cx="239193" cy="901962"/>
          </a:xfrm>
          <a:custGeom>
            <a:avLst/>
            <a:gdLst/>
            <a:ahLst/>
            <a:cxnLst/>
            <a:rect r="r" b="b" t="t" l="l"/>
            <a:pathLst>
              <a:path h="901962" w="239193">
                <a:moveTo>
                  <a:pt x="0" y="0"/>
                </a:moveTo>
                <a:lnTo>
                  <a:pt x="239194" y="0"/>
                </a:lnTo>
                <a:lnTo>
                  <a:pt x="239194" y="901962"/>
                </a:lnTo>
                <a:lnTo>
                  <a:pt x="0" y="90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62" t="0" r="-4357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20897" y="7016817"/>
            <a:ext cx="239193" cy="901962"/>
          </a:xfrm>
          <a:custGeom>
            <a:avLst/>
            <a:gdLst/>
            <a:ahLst/>
            <a:cxnLst/>
            <a:rect r="r" b="b" t="t" l="l"/>
            <a:pathLst>
              <a:path h="901962" w="239193">
                <a:moveTo>
                  <a:pt x="0" y="0"/>
                </a:moveTo>
                <a:lnTo>
                  <a:pt x="239193" y="0"/>
                </a:lnTo>
                <a:lnTo>
                  <a:pt x="239193" y="901962"/>
                </a:lnTo>
                <a:lnTo>
                  <a:pt x="0" y="90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62" t="0" r="-4357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47132" y="8406186"/>
            <a:ext cx="239193" cy="901962"/>
          </a:xfrm>
          <a:custGeom>
            <a:avLst/>
            <a:gdLst/>
            <a:ahLst/>
            <a:cxnLst/>
            <a:rect r="r" b="b" t="t" l="l"/>
            <a:pathLst>
              <a:path h="901962" w="239193">
                <a:moveTo>
                  <a:pt x="0" y="0"/>
                </a:moveTo>
                <a:lnTo>
                  <a:pt x="239193" y="0"/>
                </a:lnTo>
                <a:lnTo>
                  <a:pt x="239193" y="901962"/>
                </a:lnTo>
                <a:lnTo>
                  <a:pt x="0" y="90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62" t="0" r="-4357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43559" y="8406186"/>
            <a:ext cx="239193" cy="901962"/>
          </a:xfrm>
          <a:custGeom>
            <a:avLst/>
            <a:gdLst/>
            <a:ahLst/>
            <a:cxnLst/>
            <a:rect r="r" b="b" t="t" l="l"/>
            <a:pathLst>
              <a:path h="901962" w="239193">
                <a:moveTo>
                  <a:pt x="0" y="0"/>
                </a:moveTo>
                <a:lnTo>
                  <a:pt x="239193" y="0"/>
                </a:lnTo>
                <a:lnTo>
                  <a:pt x="239193" y="901962"/>
                </a:lnTo>
                <a:lnTo>
                  <a:pt x="0" y="90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62" t="0" r="-43572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40052" y="8406186"/>
            <a:ext cx="239193" cy="901962"/>
          </a:xfrm>
          <a:custGeom>
            <a:avLst/>
            <a:gdLst/>
            <a:ahLst/>
            <a:cxnLst/>
            <a:rect r="r" b="b" t="t" l="l"/>
            <a:pathLst>
              <a:path h="901962" w="239193">
                <a:moveTo>
                  <a:pt x="0" y="0"/>
                </a:moveTo>
                <a:lnTo>
                  <a:pt x="239193" y="0"/>
                </a:lnTo>
                <a:lnTo>
                  <a:pt x="239193" y="901962"/>
                </a:lnTo>
                <a:lnTo>
                  <a:pt x="0" y="90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62" t="0" r="-4357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91005" y="6298496"/>
            <a:ext cx="1749716" cy="47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Premium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42550" y="6298496"/>
            <a:ext cx="1749716" cy="47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0065" y="6302389"/>
            <a:ext cx="1749716" cy="47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Premium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19209" y="7929839"/>
            <a:ext cx="1749716" cy="95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Standard</a:t>
            </a:r>
          </a:p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Blue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70754" y="7929839"/>
            <a:ext cx="1749716" cy="95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Plus</a:t>
            </a:r>
          </a:p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58269" y="7933732"/>
            <a:ext cx="1749716" cy="144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Premium</a:t>
            </a:r>
          </a:p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Misty Green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29628" y="9348558"/>
            <a:ext cx="1749716" cy="47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Standard2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60294" y="9348558"/>
            <a:ext cx="1749716" cy="47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Standard1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77424" y="9352451"/>
            <a:ext cx="1749716" cy="47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Plus2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23130"/>
            <a:ext cx="5372897" cy="2276154"/>
          </a:xfrm>
          <a:custGeom>
            <a:avLst/>
            <a:gdLst/>
            <a:ahLst/>
            <a:cxnLst/>
            <a:rect r="r" b="b" t="t" l="l"/>
            <a:pathLst>
              <a:path h="2276154" w="5372897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915103" y="23731"/>
            <a:ext cx="5372897" cy="2276154"/>
          </a:xfrm>
          <a:custGeom>
            <a:avLst/>
            <a:gdLst/>
            <a:ahLst/>
            <a:cxnLst/>
            <a:rect r="r" b="b" t="t" l="l"/>
            <a:pathLst>
              <a:path h="2276154" w="5372897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45925" y="1073066"/>
            <a:ext cx="1019615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3392" y="2833059"/>
            <a:ext cx="15521216" cy="676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8542" indent="-289271" lvl="1">
              <a:lnSpc>
                <a:spcPts val="4930"/>
              </a:lnSpc>
              <a:buFont typeface="Arial"/>
              <a:buChar char="•"/>
            </a:pPr>
            <a:r>
              <a:rPr lang="en-US" sz="267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Both demand and production have shown an overall increase, indicating strong market growth.</a:t>
            </a:r>
          </a:p>
          <a:p>
            <a:pPr algn="just" marL="578542" indent="-289271" lvl="1">
              <a:lnSpc>
                <a:spcPts val="4930"/>
              </a:lnSpc>
              <a:buFont typeface="Arial"/>
              <a:buChar char="•"/>
            </a:pPr>
            <a:r>
              <a:rPr lang="en-US" sz="267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Notebooks, accessories, and peripherals dominate the manufacturing segment, contributing 83% of total production, with accessories experiencing the highest production growth.</a:t>
            </a:r>
          </a:p>
          <a:p>
            <a:pPr algn="just" marL="578542" indent="-289271" lvl="1">
              <a:lnSpc>
                <a:spcPts val="4930"/>
              </a:lnSpc>
              <a:buFont typeface="Arial"/>
              <a:buChar char="•"/>
            </a:pPr>
            <a:r>
              <a:rPr lang="en-US" sz="267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Storage and networking segments show slower growth compared to other categories.</a:t>
            </a:r>
          </a:p>
          <a:p>
            <a:pPr algn="just" marL="578542" indent="-289271" lvl="1">
              <a:lnSpc>
                <a:spcPts val="4930"/>
              </a:lnSpc>
              <a:buFont typeface="Arial"/>
              <a:buChar char="•"/>
            </a:pPr>
            <a:r>
              <a:rPr lang="en-US" sz="267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Manufacturing costs vary significantly, with the lowest for the AQ Master wired x1 Ms mouse and the highest for the AQ Home Allin1 Gen2 desktop.</a:t>
            </a:r>
          </a:p>
          <a:p>
            <a:pPr algn="just" marL="578542" indent="-289271" lvl="1">
              <a:lnSpc>
                <a:spcPts val="4930"/>
              </a:lnSpc>
              <a:buFont typeface="Arial"/>
              <a:buChar char="•"/>
            </a:pPr>
            <a:r>
              <a:rPr lang="en-US" sz="267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Sales trends highlight November as the peak sales month, with March being the lowest. FY 2021 contributed the majority (73.8%) of gross sales.</a:t>
            </a:r>
          </a:p>
          <a:p>
            <a:pPr algn="just" marL="578542" indent="-289271" lvl="1">
              <a:lnSpc>
                <a:spcPts val="4930"/>
              </a:lnSpc>
              <a:buFont typeface="Arial"/>
              <a:buChar char="•"/>
            </a:pPr>
            <a:r>
              <a:rPr lang="en-US" sz="267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Quarter 1 of FY2020 led in overall units sold, with the "Retailer" channel driving 73.22% of total sales.</a:t>
            </a:r>
          </a:p>
          <a:p>
            <a:pPr algn="just" marL="578542" indent="-289271" lvl="1">
              <a:lnSpc>
                <a:spcPts val="4930"/>
              </a:lnSpc>
              <a:buFont typeface="Arial"/>
              <a:buChar char="•"/>
            </a:pPr>
            <a:r>
              <a:rPr lang="en-US" sz="267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Multiple divisions feature products with different variants consistently ranking among the top three in their respective categories.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5796756"/>
            <a:ext cx="5703543" cy="4490244"/>
          </a:xfrm>
          <a:custGeom>
            <a:avLst/>
            <a:gdLst/>
            <a:ahLst/>
            <a:cxnLst/>
            <a:rect r="r" b="b" t="t" l="l"/>
            <a:pathLst>
              <a:path h="4490244" w="5703543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87794" y="6483050"/>
            <a:ext cx="3700206" cy="3803950"/>
          </a:xfrm>
          <a:custGeom>
            <a:avLst/>
            <a:gdLst/>
            <a:ahLst/>
            <a:cxnLst/>
            <a:rect r="r" b="b" t="t" l="l"/>
            <a:pathLst>
              <a:path h="3803950" w="3700206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9981" y="2942923"/>
            <a:ext cx="9872529" cy="2200577"/>
          </a:xfrm>
          <a:custGeom>
            <a:avLst/>
            <a:gdLst/>
            <a:ahLst/>
            <a:cxnLst/>
            <a:rect r="r" b="b" t="t" l="l"/>
            <a:pathLst>
              <a:path h="2200577" w="9872529">
                <a:moveTo>
                  <a:pt x="0" y="0"/>
                </a:moveTo>
                <a:lnTo>
                  <a:pt x="9872528" y="0"/>
                </a:lnTo>
                <a:lnTo>
                  <a:pt x="9872528" y="2200577"/>
                </a:lnTo>
                <a:lnTo>
                  <a:pt x="0" y="22005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88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4648907"/>
            <a:ext cx="2182051" cy="4928869"/>
          </a:xfrm>
          <a:custGeom>
            <a:avLst/>
            <a:gdLst/>
            <a:ahLst/>
            <a:cxnLst/>
            <a:rect r="r" b="b" t="t" l="l"/>
            <a:pathLst>
              <a:path h="4928869" w="2182051">
                <a:moveTo>
                  <a:pt x="0" y="0"/>
                </a:moveTo>
                <a:lnTo>
                  <a:pt x="2182051" y="0"/>
                </a:lnTo>
                <a:lnTo>
                  <a:pt x="2182051" y="4928869"/>
                </a:lnTo>
                <a:lnTo>
                  <a:pt x="0" y="4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96292" y="754442"/>
            <a:ext cx="12267945" cy="123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0"/>
              </a:lnSpc>
              <a:spcBef>
                <a:spcPct val="0"/>
              </a:spcBef>
            </a:pPr>
            <a:r>
              <a:rPr lang="en-US" b="true" sz="3564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 Provide the list of markets where customer "AtliqExclusive" operates its business in the APAC region.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820" y="406550"/>
            <a:ext cx="37934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Queries 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09790" y="5868318"/>
            <a:ext cx="4478210" cy="4478210"/>
          </a:xfrm>
          <a:custGeom>
            <a:avLst/>
            <a:gdLst/>
            <a:ahLst/>
            <a:cxnLst/>
            <a:rect r="r" b="b" t="t" l="l"/>
            <a:pathLst>
              <a:path h="4478210" w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08531" y="4216103"/>
            <a:ext cx="11301259" cy="2613416"/>
          </a:xfrm>
          <a:custGeom>
            <a:avLst/>
            <a:gdLst/>
            <a:ahLst/>
            <a:cxnLst/>
            <a:rect r="r" b="b" t="t" l="l"/>
            <a:pathLst>
              <a:path h="2613416" w="11301259">
                <a:moveTo>
                  <a:pt x="0" y="0"/>
                </a:moveTo>
                <a:lnTo>
                  <a:pt x="11301259" y="0"/>
                </a:lnTo>
                <a:lnTo>
                  <a:pt x="11301259" y="2613416"/>
                </a:lnTo>
                <a:lnTo>
                  <a:pt x="0" y="2613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88748" y="7496269"/>
            <a:ext cx="9940827" cy="1079027"/>
          </a:xfrm>
          <a:custGeom>
            <a:avLst/>
            <a:gdLst/>
            <a:ahLst/>
            <a:cxnLst/>
            <a:rect r="r" b="b" t="t" l="l"/>
            <a:pathLst>
              <a:path h="1079027" w="9940827">
                <a:moveTo>
                  <a:pt x="0" y="0"/>
                </a:moveTo>
                <a:lnTo>
                  <a:pt x="9940826" y="0"/>
                </a:lnTo>
                <a:lnTo>
                  <a:pt x="9940826" y="1079028"/>
                </a:lnTo>
                <a:lnTo>
                  <a:pt x="0" y="1079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96292" y="552843"/>
            <a:ext cx="13899695" cy="299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8"/>
              </a:lnSpc>
            </a:pPr>
            <a:r>
              <a:rPr lang="en-US" sz="3420" i="true" b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2. What is the percentage of unique product increase in 2021 vs. 2020? The final output contains these fields,</a:t>
            </a:r>
          </a:p>
          <a:p>
            <a:pPr algn="ctr">
              <a:lnSpc>
                <a:spcPts val="4788"/>
              </a:lnSpc>
            </a:pPr>
            <a:r>
              <a:rPr lang="en-US" b="true" sz="3420" i="true">
                <a:solidFill>
                  <a:srgbClr val="0198CD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unique_products_2020 </a:t>
            </a:r>
          </a:p>
          <a:p>
            <a:pPr algn="ctr">
              <a:lnSpc>
                <a:spcPts val="4788"/>
              </a:lnSpc>
            </a:pPr>
            <a:r>
              <a:rPr lang="en-US" b="true" sz="3420" i="true">
                <a:solidFill>
                  <a:srgbClr val="0198CD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unique_products_2021</a:t>
            </a:r>
          </a:p>
          <a:p>
            <a:pPr algn="ctr" marL="0" indent="0" lvl="0">
              <a:lnSpc>
                <a:spcPts val="4788"/>
              </a:lnSpc>
              <a:spcBef>
                <a:spcPct val="0"/>
              </a:spcBef>
            </a:pPr>
            <a:r>
              <a:rPr lang="en-US" b="true" sz="3420" i="true">
                <a:solidFill>
                  <a:srgbClr val="0198CD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percentage_chg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2820" y="406550"/>
            <a:ext cx="37934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Queries 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7794" y="64770"/>
            <a:ext cx="3700206" cy="3803950"/>
          </a:xfrm>
          <a:custGeom>
            <a:avLst/>
            <a:gdLst/>
            <a:ahLst/>
            <a:cxnLst/>
            <a:rect r="r" b="b" t="t" l="l"/>
            <a:pathLst>
              <a:path h="3803950" w="3700206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99556" y="5143500"/>
            <a:ext cx="11861259" cy="1436192"/>
          </a:xfrm>
          <a:custGeom>
            <a:avLst/>
            <a:gdLst/>
            <a:ahLst/>
            <a:cxnLst/>
            <a:rect r="r" b="b" t="t" l="l"/>
            <a:pathLst>
              <a:path h="1436192" w="11861259">
                <a:moveTo>
                  <a:pt x="0" y="0"/>
                </a:moveTo>
                <a:lnTo>
                  <a:pt x="11861259" y="0"/>
                </a:lnTo>
                <a:lnTo>
                  <a:pt x="11861259" y="1436192"/>
                </a:lnTo>
                <a:lnTo>
                  <a:pt x="0" y="1436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30186" y="5861596"/>
            <a:ext cx="4726564" cy="3655520"/>
          </a:xfrm>
          <a:custGeom>
            <a:avLst/>
            <a:gdLst/>
            <a:ahLst/>
            <a:cxnLst/>
            <a:rect r="r" b="b" t="t" l="l"/>
            <a:pathLst>
              <a:path h="3655520" w="4726564">
                <a:moveTo>
                  <a:pt x="0" y="0"/>
                </a:moveTo>
                <a:lnTo>
                  <a:pt x="4726563" y="0"/>
                </a:lnTo>
                <a:lnTo>
                  <a:pt x="4726563" y="3655520"/>
                </a:lnTo>
                <a:lnTo>
                  <a:pt x="0" y="3655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1570" y="1559096"/>
            <a:ext cx="13695489" cy="311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 Provide a report with all the unique product counts for each segment and sort them in descending order of product counts. The final output contains 2 fields,</a:t>
            </a:r>
          </a:p>
          <a:p>
            <a:pPr algn="ctr">
              <a:lnSpc>
                <a:spcPts val="4972"/>
              </a:lnSpc>
            </a:pP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segment </a:t>
            </a:r>
          </a:p>
          <a:p>
            <a:pPr algn="ctr" marL="0" indent="0" lvl="0">
              <a:lnSpc>
                <a:spcPts val="4972"/>
              </a:lnSpc>
              <a:spcBef>
                <a:spcPct val="0"/>
              </a:spcBef>
            </a:pPr>
            <a:r>
              <a:rPr lang="en-US" b="true" sz="35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product_count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2820" y="406550"/>
            <a:ext cx="37934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Queries :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55289" y="3294277"/>
            <a:ext cx="7204011" cy="6502630"/>
          </a:xfrm>
          <a:custGeom>
            <a:avLst/>
            <a:gdLst/>
            <a:ahLst/>
            <a:cxnLst/>
            <a:rect r="r" b="b" t="t" l="l"/>
            <a:pathLst>
              <a:path h="6502630" w="7204011">
                <a:moveTo>
                  <a:pt x="0" y="0"/>
                </a:moveTo>
                <a:lnTo>
                  <a:pt x="7204011" y="0"/>
                </a:lnTo>
                <a:lnTo>
                  <a:pt x="7204011" y="6502630"/>
                </a:lnTo>
                <a:lnTo>
                  <a:pt x="0" y="650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809790" y="0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041" y="6155726"/>
            <a:ext cx="8323258" cy="2762538"/>
          </a:xfrm>
          <a:custGeom>
            <a:avLst/>
            <a:gdLst/>
            <a:ahLst/>
            <a:cxnLst/>
            <a:rect r="r" b="b" t="t" l="l"/>
            <a:pathLst>
              <a:path h="2762538" w="8323258">
                <a:moveTo>
                  <a:pt x="0" y="0"/>
                </a:moveTo>
                <a:lnTo>
                  <a:pt x="8323259" y="0"/>
                </a:lnTo>
                <a:lnTo>
                  <a:pt x="8323259" y="2762537"/>
                </a:lnTo>
                <a:lnTo>
                  <a:pt x="0" y="2762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820" y="406550"/>
            <a:ext cx="37934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Queries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4041" y="1696111"/>
            <a:ext cx="13695489" cy="37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 Follow-up: Which segment had the most increase in unique products in 2021 vs 2020? The final output contains these fields,</a:t>
            </a:r>
          </a:p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segment </a:t>
            </a:r>
          </a:p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product_count_2020 </a:t>
            </a:r>
          </a:p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product_count_2021</a:t>
            </a:r>
          </a:p>
          <a:p>
            <a:pPr algn="l" marL="0" indent="0" lvl="0">
              <a:lnSpc>
                <a:spcPts val="4972"/>
              </a:lnSpc>
              <a:spcBef>
                <a:spcPct val="0"/>
              </a:spcBef>
            </a:pPr>
            <a:r>
              <a:rPr lang="en-US" b="true" sz="35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difference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4500" y="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2094" y="5143500"/>
            <a:ext cx="10565605" cy="4643826"/>
          </a:xfrm>
          <a:custGeom>
            <a:avLst/>
            <a:gdLst/>
            <a:ahLst/>
            <a:cxnLst/>
            <a:rect r="r" b="b" t="t" l="l"/>
            <a:pathLst>
              <a:path h="4643826" w="10565605">
                <a:moveTo>
                  <a:pt x="0" y="0"/>
                </a:moveTo>
                <a:lnTo>
                  <a:pt x="10565605" y="0"/>
                </a:lnTo>
                <a:lnTo>
                  <a:pt x="10565605" y="4643826"/>
                </a:lnTo>
                <a:lnTo>
                  <a:pt x="0" y="4643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63348" y="5610183"/>
            <a:ext cx="7071582" cy="1315246"/>
          </a:xfrm>
          <a:custGeom>
            <a:avLst/>
            <a:gdLst/>
            <a:ahLst/>
            <a:cxnLst/>
            <a:rect r="r" b="b" t="t" l="l"/>
            <a:pathLst>
              <a:path h="1315246" w="7071582">
                <a:moveTo>
                  <a:pt x="0" y="0"/>
                </a:moveTo>
                <a:lnTo>
                  <a:pt x="7071582" y="0"/>
                </a:lnTo>
                <a:lnTo>
                  <a:pt x="7071582" y="1315246"/>
                </a:lnTo>
                <a:lnTo>
                  <a:pt x="0" y="1315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820" y="406550"/>
            <a:ext cx="37934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Queries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2094" y="1623845"/>
            <a:ext cx="13078943" cy="311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5. Get the products that have the highest and lowest manufacturing costs. The final output should contain these fields,</a:t>
            </a:r>
          </a:p>
          <a:p>
            <a:pPr algn="ctr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product_code </a:t>
            </a:r>
          </a:p>
          <a:p>
            <a:pPr algn="ctr">
              <a:lnSpc>
                <a:spcPts val="4972"/>
              </a:lnSpc>
            </a:pP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 </a:t>
            </a:r>
          </a:p>
          <a:p>
            <a:pPr algn="ctr" marL="0" indent="0" lvl="0">
              <a:lnSpc>
                <a:spcPts val="4972"/>
              </a:lnSpc>
              <a:spcBef>
                <a:spcPct val="0"/>
              </a:spcBef>
            </a:pPr>
            <a:r>
              <a:rPr lang="en-US" b="true" sz="35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manufacturing_cost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153" y="4486864"/>
            <a:ext cx="7530788" cy="5562214"/>
          </a:xfrm>
          <a:custGeom>
            <a:avLst/>
            <a:gdLst/>
            <a:ahLst/>
            <a:cxnLst/>
            <a:rect r="r" b="b" t="t" l="l"/>
            <a:pathLst>
              <a:path h="5562214" w="7530788">
                <a:moveTo>
                  <a:pt x="0" y="0"/>
                </a:moveTo>
                <a:lnTo>
                  <a:pt x="7530788" y="0"/>
                </a:lnTo>
                <a:lnTo>
                  <a:pt x="7530788" y="5562214"/>
                </a:lnTo>
                <a:lnTo>
                  <a:pt x="0" y="556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22936" y="5829126"/>
            <a:ext cx="8859998" cy="2968053"/>
          </a:xfrm>
          <a:custGeom>
            <a:avLst/>
            <a:gdLst/>
            <a:ahLst/>
            <a:cxnLst/>
            <a:rect r="r" b="b" t="t" l="l"/>
            <a:pathLst>
              <a:path h="2968053" w="8859998">
                <a:moveTo>
                  <a:pt x="0" y="0"/>
                </a:moveTo>
                <a:lnTo>
                  <a:pt x="8859997" y="0"/>
                </a:lnTo>
                <a:lnTo>
                  <a:pt x="8859997" y="2968052"/>
                </a:lnTo>
                <a:lnTo>
                  <a:pt x="0" y="2968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9" t="-304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2820" y="406550"/>
            <a:ext cx="37934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Queries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96292" y="962025"/>
            <a:ext cx="13263008" cy="3524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2"/>
              </a:lnSpc>
            </a:pPr>
            <a:r>
              <a:rPr lang="en-US" sz="33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6. Generate a report which contains the top 5 customers who received an average high pre_invoice_discount_pct for the fiscal year 2021andin the Indian market. The final output contains these fields,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customer_code 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customer</a:t>
            </a:r>
          </a:p>
          <a:p>
            <a:pPr algn="ctr" marL="0" indent="0" lvl="0">
              <a:lnSpc>
                <a:spcPts val="4692"/>
              </a:lnSpc>
              <a:spcBef>
                <a:spcPct val="0"/>
              </a:spcBef>
            </a:pPr>
            <a:r>
              <a:rPr lang="en-US" b="true" sz="33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average_discount_percentage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7794" y="64770"/>
            <a:ext cx="3700206" cy="3803950"/>
          </a:xfrm>
          <a:custGeom>
            <a:avLst/>
            <a:gdLst/>
            <a:ahLst/>
            <a:cxnLst/>
            <a:rect r="r" b="b" t="t" l="l"/>
            <a:pathLst>
              <a:path h="3803950" w="3700206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2820" y="406550"/>
            <a:ext cx="37934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Queries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3962" y="1566695"/>
            <a:ext cx="13721019" cy="41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2"/>
              </a:lnSpc>
            </a:pPr>
            <a:r>
              <a:rPr lang="en-US" sz="33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7. Get the complete report of the Gross sales amount for the customer “Atliq Exclusive” for each month. This analysis helps to get an idea of low and high-performing months and take strategic decisions. The final report contains these columns: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Month 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Year</a:t>
            </a:r>
          </a:p>
          <a:p>
            <a:pPr algn="ctr" marL="0" indent="0" lvl="0">
              <a:lnSpc>
                <a:spcPts val="4692"/>
              </a:lnSpc>
              <a:spcBef>
                <a:spcPct val="0"/>
              </a:spcBef>
            </a:pPr>
            <a:r>
              <a:rPr lang="en-US" b="true" sz="33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Gross sales Amount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41239" y="3379354"/>
            <a:ext cx="4572457" cy="6709584"/>
          </a:xfrm>
          <a:custGeom>
            <a:avLst/>
            <a:gdLst/>
            <a:ahLst/>
            <a:cxnLst/>
            <a:rect r="r" b="b" t="t" l="l"/>
            <a:pathLst>
              <a:path h="6709584" w="4572457">
                <a:moveTo>
                  <a:pt x="0" y="0"/>
                </a:moveTo>
                <a:lnTo>
                  <a:pt x="4572457" y="0"/>
                </a:lnTo>
                <a:lnTo>
                  <a:pt x="4572457" y="6709583"/>
                </a:lnTo>
                <a:lnTo>
                  <a:pt x="0" y="6709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425" y="6423759"/>
            <a:ext cx="11291814" cy="2592725"/>
          </a:xfrm>
          <a:custGeom>
            <a:avLst/>
            <a:gdLst/>
            <a:ahLst/>
            <a:cxnLst/>
            <a:rect r="r" b="b" t="t" l="l"/>
            <a:pathLst>
              <a:path h="2592725" w="11291814">
                <a:moveTo>
                  <a:pt x="0" y="0"/>
                </a:moveTo>
                <a:lnTo>
                  <a:pt x="11291814" y="0"/>
                </a:lnTo>
                <a:lnTo>
                  <a:pt x="11291814" y="2592725"/>
                </a:lnTo>
                <a:lnTo>
                  <a:pt x="0" y="2592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5714929"/>
            <a:ext cx="5703543" cy="4490244"/>
          </a:xfrm>
          <a:custGeom>
            <a:avLst/>
            <a:gdLst/>
            <a:ahLst/>
            <a:cxnLst/>
            <a:rect r="r" b="b" t="t" l="l"/>
            <a:pathLst>
              <a:path h="4490244" w="5703543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87794" y="6483050"/>
            <a:ext cx="3700206" cy="3803950"/>
          </a:xfrm>
          <a:custGeom>
            <a:avLst/>
            <a:gdLst/>
            <a:ahLst/>
            <a:cxnLst/>
            <a:rect r="r" b="b" t="t" l="l"/>
            <a:pathLst>
              <a:path h="3803950" w="3700206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86379" y="895350"/>
            <a:ext cx="1271524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Agenda Overview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205729" y="3029301"/>
            <a:ext cx="842787" cy="84278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05729" y="4157838"/>
            <a:ext cx="842787" cy="8427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05729" y="5286375"/>
            <a:ext cx="842787" cy="84278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05729" y="6414912"/>
            <a:ext cx="842787" cy="84278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04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256932" y="3164945"/>
            <a:ext cx="495508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56932" y="4293482"/>
            <a:ext cx="800677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Company's Details and Market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56932" y="5417431"/>
            <a:ext cx="800677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Dataset Structure, Challenge, and Tools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56932" y="6541381"/>
            <a:ext cx="495508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205729" y="7538657"/>
            <a:ext cx="842787" cy="84278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05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256932" y="7674301"/>
            <a:ext cx="495508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Queries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09790" y="0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1025" y="5158402"/>
            <a:ext cx="5737076" cy="3077159"/>
          </a:xfrm>
          <a:custGeom>
            <a:avLst/>
            <a:gdLst/>
            <a:ahLst/>
            <a:cxnLst/>
            <a:rect r="r" b="b" t="t" l="l"/>
            <a:pathLst>
              <a:path h="3077159" w="5737076">
                <a:moveTo>
                  <a:pt x="0" y="0"/>
                </a:moveTo>
                <a:lnTo>
                  <a:pt x="5737075" y="0"/>
                </a:lnTo>
                <a:lnTo>
                  <a:pt x="5737075" y="3077159"/>
                </a:lnTo>
                <a:lnTo>
                  <a:pt x="0" y="3077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041" y="3952563"/>
            <a:ext cx="8914296" cy="5305737"/>
          </a:xfrm>
          <a:custGeom>
            <a:avLst/>
            <a:gdLst/>
            <a:ahLst/>
            <a:cxnLst/>
            <a:rect r="r" b="b" t="t" l="l"/>
            <a:pathLst>
              <a:path h="5305737" w="8914296">
                <a:moveTo>
                  <a:pt x="0" y="0"/>
                </a:moveTo>
                <a:lnTo>
                  <a:pt x="8914297" y="0"/>
                </a:lnTo>
                <a:lnTo>
                  <a:pt x="8914297" y="5305737"/>
                </a:lnTo>
                <a:lnTo>
                  <a:pt x="0" y="5305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820" y="406550"/>
            <a:ext cx="37934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Queries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4041" y="1566695"/>
            <a:ext cx="13667207" cy="249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8. In which quarter of 2020, got the maximum total_sold_quantity? The final output contains these fields sorted bythetotal_sold_quantity,</a:t>
            </a:r>
          </a:p>
          <a:p>
            <a:pPr algn="ctr">
              <a:lnSpc>
                <a:spcPts val="4972"/>
              </a:lnSpc>
            </a:pPr>
            <a:r>
              <a:rPr lang="en-US" sz="35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5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Quarter </a:t>
            </a:r>
          </a:p>
          <a:p>
            <a:pPr algn="ctr" marL="0" indent="0" lvl="0">
              <a:lnSpc>
                <a:spcPts val="4972"/>
              </a:lnSpc>
              <a:spcBef>
                <a:spcPct val="0"/>
              </a:spcBef>
            </a:pPr>
            <a:r>
              <a:rPr lang="en-US" b="true" sz="35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total_sold_quantity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09790" y="5868318"/>
            <a:ext cx="4478210" cy="4478210"/>
          </a:xfrm>
          <a:custGeom>
            <a:avLst/>
            <a:gdLst/>
            <a:ahLst/>
            <a:cxnLst/>
            <a:rect r="r" b="b" t="t" l="l"/>
            <a:pathLst>
              <a:path h="4478210" w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632803"/>
            <a:ext cx="9781350" cy="5630546"/>
          </a:xfrm>
          <a:custGeom>
            <a:avLst/>
            <a:gdLst/>
            <a:ahLst/>
            <a:cxnLst/>
            <a:rect r="r" b="b" t="t" l="l"/>
            <a:pathLst>
              <a:path h="5630546" w="9781350">
                <a:moveTo>
                  <a:pt x="0" y="0"/>
                </a:moveTo>
                <a:lnTo>
                  <a:pt x="9781350" y="0"/>
                </a:lnTo>
                <a:lnTo>
                  <a:pt x="9781350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1509" y="5868318"/>
            <a:ext cx="5947387" cy="1798047"/>
          </a:xfrm>
          <a:custGeom>
            <a:avLst/>
            <a:gdLst/>
            <a:ahLst/>
            <a:cxnLst/>
            <a:rect r="r" b="b" t="t" l="l"/>
            <a:pathLst>
              <a:path h="1798047" w="5947387">
                <a:moveTo>
                  <a:pt x="0" y="0"/>
                </a:moveTo>
                <a:lnTo>
                  <a:pt x="5947386" y="0"/>
                </a:lnTo>
                <a:lnTo>
                  <a:pt x="5947386" y="1798047"/>
                </a:lnTo>
                <a:lnTo>
                  <a:pt x="0" y="1798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96292" y="698513"/>
            <a:ext cx="13692819" cy="293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2"/>
              </a:lnSpc>
            </a:pPr>
            <a:r>
              <a:rPr lang="en-US" sz="33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9. Which channel helped to bring more gross sales in the fiscal year 2021 and the percentage of  contribution? The final output contains these fields,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channel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gross_sales_mln</a:t>
            </a:r>
          </a:p>
          <a:p>
            <a:pPr algn="ctr" marL="0" indent="0" lvl="0">
              <a:lnSpc>
                <a:spcPts val="4692"/>
              </a:lnSpc>
              <a:spcBef>
                <a:spcPct val="0"/>
              </a:spcBef>
            </a:pPr>
            <a:r>
              <a:rPr lang="en-US" b="true" sz="33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percentage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2820" y="406550"/>
            <a:ext cx="37934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Queries :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433" y="3297585"/>
            <a:ext cx="7007074" cy="6183743"/>
          </a:xfrm>
          <a:custGeom>
            <a:avLst/>
            <a:gdLst/>
            <a:ahLst/>
            <a:cxnLst/>
            <a:rect r="r" b="b" t="t" l="l"/>
            <a:pathLst>
              <a:path h="6183743" w="7007074">
                <a:moveTo>
                  <a:pt x="0" y="0"/>
                </a:moveTo>
                <a:lnTo>
                  <a:pt x="7007074" y="0"/>
                </a:lnTo>
                <a:lnTo>
                  <a:pt x="7007074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3181" y="5387482"/>
            <a:ext cx="9280313" cy="3671703"/>
          </a:xfrm>
          <a:custGeom>
            <a:avLst/>
            <a:gdLst/>
            <a:ahLst/>
            <a:cxnLst/>
            <a:rect r="r" b="b" t="t" l="l"/>
            <a:pathLst>
              <a:path h="3671703" w="9280313">
                <a:moveTo>
                  <a:pt x="0" y="0"/>
                </a:moveTo>
                <a:lnTo>
                  <a:pt x="9280313" y="0"/>
                </a:lnTo>
                <a:lnTo>
                  <a:pt x="9280313" y="3671703"/>
                </a:lnTo>
                <a:lnTo>
                  <a:pt x="0" y="3671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2820" y="406550"/>
            <a:ext cx="37934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Queries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96292" y="686422"/>
            <a:ext cx="13897202" cy="41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2"/>
              </a:lnSpc>
            </a:pPr>
            <a:r>
              <a:rPr lang="en-US" sz="3351" b="true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10. Get the Top 3products in each division that have a high total_sold_quantity in the fiscal_year 2021? The final output contains these fields,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division 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product_code 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product</a:t>
            </a:r>
          </a:p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total_sold_quantity </a:t>
            </a:r>
          </a:p>
          <a:p>
            <a:pPr algn="ctr" marL="0" indent="0" lvl="0">
              <a:lnSpc>
                <a:spcPts val="4692"/>
              </a:lnSpc>
              <a:spcBef>
                <a:spcPct val="0"/>
              </a:spcBef>
            </a:pPr>
            <a:r>
              <a:rPr lang="en-US" b="true" sz="3351">
                <a:solidFill>
                  <a:srgbClr val="0198C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rank_order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066628" cy="10287000"/>
          </a:xfrm>
          <a:custGeom>
            <a:avLst/>
            <a:gdLst/>
            <a:ahLst/>
            <a:cxnLst/>
            <a:rect r="r" b="b" t="t" l="l"/>
            <a:pathLst>
              <a:path h="10287000" w="13066628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5419727"/>
            <a:ext cx="8115300" cy="206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810"/>
              </a:lnSpc>
            </a:pPr>
            <a:r>
              <a:rPr lang="en-US" b="true" sz="12007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82390"/>
            <a:ext cx="7328478" cy="3104610"/>
          </a:xfrm>
          <a:custGeom>
            <a:avLst/>
            <a:gdLst/>
            <a:ahLst/>
            <a:cxnLst/>
            <a:rect r="r" b="b" t="t" l="l"/>
            <a:pathLst>
              <a:path h="3104610" w="7328478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795532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38995" y="2197471"/>
            <a:ext cx="12073964" cy="689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4649" indent="-297324" lvl="1">
              <a:lnSpc>
                <a:spcPts val="5508"/>
              </a:lnSpc>
              <a:buFont typeface="Arial"/>
              <a:buChar char="•"/>
            </a:pPr>
            <a:r>
              <a:rPr lang="en-US" sz="2754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Atliq Hardware (fictitious company) is a leading computer hardware manufacturer in India with a strong presence globally.</a:t>
            </a:r>
          </a:p>
          <a:p>
            <a:pPr algn="just" marL="594649" indent="-297324" lvl="1">
              <a:lnSpc>
                <a:spcPts val="5508"/>
              </a:lnSpc>
              <a:buFont typeface="Arial"/>
              <a:buChar char="•"/>
            </a:pPr>
            <a:r>
              <a:rPr lang="en-US" sz="2754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Management noted insufficient insights for making timely, data-informed decisions.</a:t>
            </a:r>
          </a:p>
          <a:p>
            <a:pPr algn="just" marL="594649" indent="-297324" lvl="1">
              <a:lnSpc>
                <a:spcPts val="5508"/>
              </a:lnSpc>
              <a:buFont typeface="Arial"/>
              <a:buChar char="•"/>
            </a:pPr>
            <a:r>
              <a:rPr lang="en-US" sz="2754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Plans are underway to expand the data analytics team by hiring junior analysts.</a:t>
            </a:r>
          </a:p>
          <a:p>
            <a:pPr algn="just" marL="594649" indent="-297324" lvl="1">
              <a:lnSpc>
                <a:spcPts val="5508"/>
              </a:lnSpc>
              <a:buFont typeface="Arial"/>
              <a:buChar char="•"/>
            </a:pPr>
            <a:r>
              <a:rPr lang="en-US" sz="2754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Tony Sharma, Data Analytics Director, will conduct a SQL challenge to evaluate candidates' tech and soft skills.</a:t>
            </a:r>
          </a:p>
          <a:p>
            <a:pPr algn="just" marL="594649" indent="-297324" lvl="1">
              <a:lnSpc>
                <a:spcPts val="5508"/>
              </a:lnSpc>
              <a:buFont typeface="Arial"/>
              <a:buChar char="•"/>
            </a:pPr>
            <a:r>
              <a:rPr lang="en-US" sz="2754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challenge involves generating insights for 10 ad-hoc business requests.</a:t>
            </a:r>
          </a:p>
          <a:p>
            <a:pPr algn="just" marL="0" indent="0" lvl="0">
              <a:lnSpc>
                <a:spcPts val="550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95502" y="295502"/>
            <a:ext cx="1466396" cy="1466396"/>
          </a:xfrm>
          <a:custGeom>
            <a:avLst/>
            <a:gdLst/>
            <a:ahLst/>
            <a:cxnLst/>
            <a:rect r="r" b="b" t="t" l="l"/>
            <a:pathLst>
              <a:path h="1466396" w="1466396">
                <a:moveTo>
                  <a:pt x="0" y="0"/>
                </a:moveTo>
                <a:lnTo>
                  <a:pt x="1466396" y="0"/>
                </a:lnTo>
                <a:lnTo>
                  <a:pt x="1466396" y="1466396"/>
                </a:lnTo>
                <a:lnTo>
                  <a:pt x="0" y="1466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23130"/>
            <a:ext cx="5372897" cy="2276154"/>
          </a:xfrm>
          <a:custGeom>
            <a:avLst/>
            <a:gdLst/>
            <a:ahLst/>
            <a:cxnLst/>
            <a:rect r="r" b="b" t="t" l="l"/>
            <a:pathLst>
              <a:path h="2276154" w="5372897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915103" y="23731"/>
            <a:ext cx="5372897" cy="2276154"/>
          </a:xfrm>
          <a:custGeom>
            <a:avLst/>
            <a:gdLst/>
            <a:ahLst/>
            <a:cxnLst/>
            <a:rect r="r" b="b" t="t" l="l"/>
            <a:pathLst>
              <a:path h="2276154" w="5372897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18517" y="3256266"/>
            <a:ext cx="6450967" cy="6002034"/>
          </a:xfrm>
          <a:custGeom>
            <a:avLst/>
            <a:gdLst/>
            <a:ahLst/>
            <a:cxnLst/>
            <a:rect r="r" b="b" t="t" l="l"/>
            <a:pathLst>
              <a:path h="6002034" w="6450967">
                <a:moveTo>
                  <a:pt x="0" y="0"/>
                </a:moveTo>
                <a:lnTo>
                  <a:pt x="6450966" y="0"/>
                </a:lnTo>
                <a:lnTo>
                  <a:pt x="6450966" y="6002034"/>
                </a:lnTo>
                <a:lnTo>
                  <a:pt x="0" y="6002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6769" y="5713961"/>
            <a:ext cx="880161" cy="877094"/>
          </a:xfrm>
          <a:custGeom>
            <a:avLst/>
            <a:gdLst/>
            <a:ahLst/>
            <a:cxnLst/>
            <a:rect r="r" b="b" t="t" l="l"/>
            <a:pathLst>
              <a:path h="877094" w="880161">
                <a:moveTo>
                  <a:pt x="0" y="0"/>
                </a:moveTo>
                <a:lnTo>
                  <a:pt x="880162" y="0"/>
                </a:lnTo>
                <a:lnTo>
                  <a:pt x="880162" y="877094"/>
                </a:lnTo>
                <a:lnTo>
                  <a:pt x="0" y="877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6890" y="6591055"/>
            <a:ext cx="1874304" cy="2219079"/>
          </a:xfrm>
          <a:custGeom>
            <a:avLst/>
            <a:gdLst/>
            <a:ahLst/>
            <a:cxnLst/>
            <a:rect r="r" b="b" t="t" l="l"/>
            <a:pathLst>
              <a:path h="2219079" w="1874304">
                <a:moveTo>
                  <a:pt x="0" y="0"/>
                </a:moveTo>
                <a:lnTo>
                  <a:pt x="1874305" y="0"/>
                </a:lnTo>
                <a:lnTo>
                  <a:pt x="1874305" y="2219079"/>
                </a:lnTo>
                <a:lnTo>
                  <a:pt x="0" y="2219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92950">
            <a:off x="4324383" y="6300015"/>
            <a:ext cx="2522105" cy="2457906"/>
          </a:xfrm>
          <a:custGeom>
            <a:avLst/>
            <a:gdLst/>
            <a:ahLst/>
            <a:cxnLst/>
            <a:rect r="r" b="b" t="t" l="l"/>
            <a:pathLst>
              <a:path h="2457906" w="2522105">
                <a:moveTo>
                  <a:pt x="0" y="0"/>
                </a:moveTo>
                <a:lnTo>
                  <a:pt x="2522105" y="0"/>
                </a:lnTo>
                <a:lnTo>
                  <a:pt x="2522105" y="2457905"/>
                </a:lnTo>
                <a:lnTo>
                  <a:pt x="0" y="2457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681256">
            <a:off x="4075320" y="2975839"/>
            <a:ext cx="2251511" cy="2574493"/>
          </a:xfrm>
          <a:custGeom>
            <a:avLst/>
            <a:gdLst/>
            <a:ahLst/>
            <a:cxnLst/>
            <a:rect r="r" b="b" t="t" l="l"/>
            <a:pathLst>
              <a:path h="2574493" w="2251511">
                <a:moveTo>
                  <a:pt x="0" y="0"/>
                </a:moveTo>
                <a:lnTo>
                  <a:pt x="2251512" y="0"/>
                </a:lnTo>
                <a:lnTo>
                  <a:pt x="2251512" y="2574493"/>
                </a:lnTo>
                <a:lnTo>
                  <a:pt x="0" y="25744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64725" y="895350"/>
            <a:ext cx="1019615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Company Details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64725" y="2242736"/>
            <a:ext cx="1019615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Atliq Hardware is a manufacturer of computer hardware and accessories.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6068" y="3684601"/>
            <a:ext cx="2265640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Outer Circle: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Category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8724" y="7643445"/>
            <a:ext cx="189940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Mid Circle: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Segment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69483" y="8679815"/>
            <a:ext cx="210752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Inner Circle: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Division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84071" y="4359226"/>
            <a:ext cx="4933355" cy="210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12"/>
              </a:lnSpc>
            </a:pPr>
            <a:r>
              <a:rPr lang="en-US" sz="264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SEPTEMBER 2019 - AUGUST 2020</a:t>
            </a:r>
          </a:p>
          <a:p>
            <a:pPr algn="ctr" marL="0" indent="0" lvl="0">
              <a:lnSpc>
                <a:spcPts val="4212"/>
              </a:lnSpc>
            </a:pPr>
            <a:r>
              <a:rPr lang="en-US" sz="264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FY 2020</a:t>
            </a:r>
          </a:p>
          <a:p>
            <a:pPr algn="ctr" marL="0" indent="0" lvl="0">
              <a:lnSpc>
                <a:spcPts val="4212"/>
              </a:lnSpc>
            </a:pPr>
            <a:r>
              <a:rPr lang="en-US" sz="264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SEPTEMBER 2020 - AUGUST 2021</a:t>
            </a:r>
          </a:p>
          <a:p>
            <a:pPr algn="ctr">
              <a:lnSpc>
                <a:spcPts val="4212"/>
              </a:lnSpc>
            </a:pPr>
            <a:r>
              <a:rPr lang="en-US" sz="2649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FY 2021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69483" y="3675076"/>
            <a:ext cx="5666069" cy="60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89"/>
              </a:lnSpc>
              <a:spcBef>
                <a:spcPct val="0"/>
              </a:spcBef>
            </a:pPr>
            <a:r>
              <a:rPr lang="en-US" b="true" sz="3564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FISCAL YEAR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031" y="1575435"/>
            <a:ext cx="2548313" cy="6803515"/>
          </a:xfrm>
          <a:custGeom>
            <a:avLst/>
            <a:gdLst/>
            <a:ahLst/>
            <a:cxnLst/>
            <a:rect r="r" b="b" t="t" l="l"/>
            <a:pathLst>
              <a:path h="6803515" w="2548313">
                <a:moveTo>
                  <a:pt x="0" y="0"/>
                </a:moveTo>
                <a:lnTo>
                  <a:pt x="2548313" y="0"/>
                </a:lnTo>
                <a:lnTo>
                  <a:pt x="2548313" y="6803515"/>
                </a:lnTo>
                <a:lnTo>
                  <a:pt x="0" y="6803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6421" y="2593341"/>
            <a:ext cx="5723219" cy="7407578"/>
          </a:xfrm>
          <a:custGeom>
            <a:avLst/>
            <a:gdLst/>
            <a:ahLst/>
            <a:cxnLst/>
            <a:rect r="r" b="b" t="t" l="l"/>
            <a:pathLst>
              <a:path h="7407578" w="5723219">
                <a:moveTo>
                  <a:pt x="0" y="0"/>
                </a:moveTo>
                <a:lnTo>
                  <a:pt x="5723218" y="0"/>
                </a:lnTo>
                <a:lnTo>
                  <a:pt x="5723218" y="7407578"/>
                </a:lnTo>
                <a:lnTo>
                  <a:pt x="0" y="7407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24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2064" y="2991930"/>
            <a:ext cx="4364655" cy="6610401"/>
          </a:xfrm>
          <a:custGeom>
            <a:avLst/>
            <a:gdLst/>
            <a:ahLst/>
            <a:cxnLst/>
            <a:rect r="r" b="b" t="t" l="l"/>
            <a:pathLst>
              <a:path h="6610401" w="4364655">
                <a:moveTo>
                  <a:pt x="0" y="0"/>
                </a:moveTo>
                <a:lnTo>
                  <a:pt x="4364656" y="0"/>
                </a:lnTo>
                <a:lnTo>
                  <a:pt x="4364656" y="6610401"/>
                </a:lnTo>
                <a:lnTo>
                  <a:pt x="0" y="661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771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09145" y="2122170"/>
            <a:ext cx="3930329" cy="6043216"/>
          </a:xfrm>
          <a:custGeom>
            <a:avLst/>
            <a:gdLst/>
            <a:ahLst/>
            <a:cxnLst/>
            <a:rect r="r" b="b" t="t" l="l"/>
            <a:pathLst>
              <a:path h="6043216" w="3930329">
                <a:moveTo>
                  <a:pt x="0" y="0"/>
                </a:moveTo>
                <a:lnTo>
                  <a:pt x="3930329" y="0"/>
                </a:lnTo>
                <a:lnTo>
                  <a:pt x="3930329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66" t="-2195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77135" y="8895867"/>
            <a:ext cx="2857021" cy="1412927"/>
          </a:xfrm>
          <a:custGeom>
            <a:avLst/>
            <a:gdLst/>
            <a:ahLst/>
            <a:cxnLst/>
            <a:rect r="r" b="b" t="t" l="l"/>
            <a:pathLst>
              <a:path h="1412927" w="2857021">
                <a:moveTo>
                  <a:pt x="0" y="0"/>
                </a:moveTo>
                <a:lnTo>
                  <a:pt x="2857022" y="0"/>
                </a:lnTo>
                <a:lnTo>
                  <a:pt x="2857022" y="1412927"/>
                </a:lnTo>
                <a:lnTo>
                  <a:pt x="0" y="1412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20781" y="895350"/>
            <a:ext cx="1144643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Company's Market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0232" y="7491855"/>
            <a:ext cx="9764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20781" y="8942303"/>
            <a:ext cx="23000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85727" y="8546380"/>
            <a:ext cx="9051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71070" y="7278291"/>
            <a:ext cx="18121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APAC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7794" y="64770"/>
            <a:ext cx="3700206" cy="3803950"/>
          </a:xfrm>
          <a:custGeom>
            <a:avLst/>
            <a:gdLst/>
            <a:ahLst/>
            <a:cxnLst/>
            <a:rect r="r" b="b" t="t" l="l"/>
            <a:pathLst>
              <a:path h="3803950" w="3700206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2467" y="2122913"/>
            <a:ext cx="7622932" cy="6041174"/>
          </a:xfrm>
          <a:custGeom>
            <a:avLst/>
            <a:gdLst/>
            <a:ahLst/>
            <a:cxnLst/>
            <a:rect r="r" b="b" t="t" l="l"/>
            <a:pathLst>
              <a:path h="6041174" w="7622932">
                <a:moveTo>
                  <a:pt x="0" y="0"/>
                </a:moveTo>
                <a:lnTo>
                  <a:pt x="7622932" y="0"/>
                </a:lnTo>
                <a:lnTo>
                  <a:pt x="7622932" y="6041174"/>
                </a:lnTo>
                <a:lnTo>
                  <a:pt x="0" y="6041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07522" y="2351035"/>
            <a:ext cx="4878965" cy="6356958"/>
          </a:xfrm>
          <a:custGeom>
            <a:avLst/>
            <a:gdLst/>
            <a:ahLst/>
            <a:cxnLst/>
            <a:rect r="r" b="b" t="t" l="l"/>
            <a:pathLst>
              <a:path h="6356958" w="4878965">
                <a:moveTo>
                  <a:pt x="0" y="0"/>
                </a:moveTo>
                <a:lnTo>
                  <a:pt x="4878965" y="0"/>
                </a:lnTo>
                <a:lnTo>
                  <a:pt x="487896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58452" y="3684185"/>
            <a:ext cx="4600848" cy="6356958"/>
          </a:xfrm>
          <a:custGeom>
            <a:avLst/>
            <a:gdLst/>
            <a:ahLst/>
            <a:cxnLst/>
            <a:rect r="r" b="b" t="t" l="l"/>
            <a:pathLst>
              <a:path h="6356958" w="4600848">
                <a:moveTo>
                  <a:pt x="0" y="0"/>
                </a:moveTo>
                <a:lnTo>
                  <a:pt x="4600848" y="0"/>
                </a:lnTo>
                <a:lnTo>
                  <a:pt x="46008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29009" y="7683425"/>
            <a:ext cx="3596859" cy="2357718"/>
          </a:xfrm>
          <a:custGeom>
            <a:avLst/>
            <a:gdLst/>
            <a:ahLst/>
            <a:cxnLst/>
            <a:rect r="r" b="b" t="t" l="l"/>
            <a:pathLst>
              <a:path h="2357718" w="3596859">
                <a:moveTo>
                  <a:pt x="0" y="0"/>
                </a:moveTo>
                <a:lnTo>
                  <a:pt x="3596859" y="0"/>
                </a:lnTo>
                <a:lnTo>
                  <a:pt x="3596859" y="2357718"/>
                </a:lnTo>
                <a:lnTo>
                  <a:pt x="0" y="2357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95350"/>
            <a:ext cx="13260706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 i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Dataset Structure, Challenge, and Tools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62614" y="9576324"/>
            <a:ext cx="479583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D3880"/>
                </a:solidFill>
                <a:latin typeface="Canva Sans"/>
                <a:ea typeface="Canva Sans"/>
                <a:cs typeface="Canva Sans"/>
                <a:sym typeface="Canva Sans"/>
              </a:rPr>
              <a:t>ForAnalysis and Visualization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09790" y="5868318"/>
            <a:ext cx="4478210" cy="4478210"/>
          </a:xfrm>
          <a:custGeom>
            <a:avLst/>
            <a:gdLst/>
            <a:ahLst/>
            <a:cxnLst/>
            <a:rect r="r" b="b" t="t" l="l"/>
            <a:pathLst>
              <a:path h="4478210" w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478210" cy="3525572"/>
          </a:xfrm>
          <a:custGeom>
            <a:avLst/>
            <a:gdLst/>
            <a:ahLst/>
            <a:cxnLst/>
            <a:rect r="r" b="b" t="t" l="l"/>
            <a:pathLst>
              <a:path h="3525572" w="4478210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6982" y="3115051"/>
            <a:ext cx="3099017" cy="6356958"/>
          </a:xfrm>
          <a:custGeom>
            <a:avLst/>
            <a:gdLst/>
            <a:ahLst/>
            <a:cxnLst/>
            <a:rect r="r" b="b" t="t" l="l"/>
            <a:pathLst>
              <a:path h="6356958" w="3099017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53537" y="3402225"/>
            <a:ext cx="9000170" cy="5782609"/>
          </a:xfrm>
          <a:custGeom>
            <a:avLst/>
            <a:gdLst/>
            <a:ahLst/>
            <a:cxnLst/>
            <a:rect r="r" b="b" t="t" l="l"/>
            <a:pathLst>
              <a:path h="5782609" w="9000170">
                <a:moveTo>
                  <a:pt x="0" y="0"/>
                </a:moveTo>
                <a:lnTo>
                  <a:pt x="9000171" y="0"/>
                </a:lnTo>
                <a:lnTo>
                  <a:pt x="9000171" y="5782610"/>
                </a:lnTo>
                <a:lnTo>
                  <a:pt x="0" y="5782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80951" y="962025"/>
            <a:ext cx="12267945" cy="123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0"/>
              </a:lnSpc>
              <a:spcBef>
                <a:spcPct val="0"/>
              </a:spcBef>
            </a:pPr>
            <a:r>
              <a:rPr lang="en-US" b="true" sz="3564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 Provide the list of markets where customer "AtliqExclusive" operates its business in the APAC region.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7794" y="64770"/>
            <a:ext cx="3700206" cy="3803950"/>
          </a:xfrm>
          <a:custGeom>
            <a:avLst/>
            <a:gdLst/>
            <a:ahLst/>
            <a:cxnLst/>
            <a:rect r="r" b="b" t="t" l="l"/>
            <a:pathLst>
              <a:path h="3803950" w="3700206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143500"/>
            <a:ext cx="8115300" cy="1410033"/>
          </a:xfrm>
          <a:custGeom>
            <a:avLst/>
            <a:gdLst/>
            <a:ahLst/>
            <a:cxnLst/>
            <a:rect r="r" b="b" t="t" l="l"/>
            <a:pathLst>
              <a:path h="1410033" w="8115300">
                <a:moveTo>
                  <a:pt x="0" y="0"/>
                </a:moveTo>
                <a:lnTo>
                  <a:pt x="8115300" y="0"/>
                </a:lnTo>
                <a:lnTo>
                  <a:pt x="8115300" y="1410033"/>
                </a:lnTo>
                <a:lnTo>
                  <a:pt x="0" y="1410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7768" y="4215637"/>
            <a:ext cx="6470129" cy="5715870"/>
          </a:xfrm>
          <a:custGeom>
            <a:avLst/>
            <a:gdLst/>
            <a:ahLst/>
            <a:cxnLst/>
            <a:rect r="r" b="b" t="t" l="l"/>
            <a:pathLst>
              <a:path h="5715870" w="6470129">
                <a:moveTo>
                  <a:pt x="0" y="0"/>
                </a:moveTo>
                <a:lnTo>
                  <a:pt x="6470129" y="0"/>
                </a:lnTo>
                <a:lnTo>
                  <a:pt x="6470129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0779">
            <a:off x="8745854" y="3914991"/>
            <a:ext cx="2892193" cy="1235755"/>
          </a:xfrm>
          <a:custGeom>
            <a:avLst/>
            <a:gdLst/>
            <a:ahLst/>
            <a:cxnLst/>
            <a:rect r="r" b="b" t="t" l="l"/>
            <a:pathLst>
              <a:path h="1235755" w="2892193">
                <a:moveTo>
                  <a:pt x="0" y="0"/>
                </a:moveTo>
                <a:lnTo>
                  <a:pt x="2892193" y="0"/>
                </a:lnTo>
                <a:lnTo>
                  <a:pt x="2892193" y="1235755"/>
                </a:lnTo>
                <a:lnTo>
                  <a:pt x="0" y="1235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8099" y="620859"/>
            <a:ext cx="13899695" cy="299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8"/>
              </a:lnSpc>
            </a:pPr>
            <a:r>
              <a:rPr lang="en-US" sz="3420" i="true" b="true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2. What is the percentage of unique product increase in 2021 vs. 2020? The final output contains these fields,</a:t>
            </a:r>
          </a:p>
          <a:p>
            <a:pPr algn="ctr">
              <a:lnSpc>
                <a:spcPts val="4788"/>
              </a:lnSpc>
            </a:pPr>
            <a:r>
              <a:rPr lang="en-US" b="true" sz="3420" i="true">
                <a:solidFill>
                  <a:srgbClr val="0198CD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unique_products_2020 </a:t>
            </a:r>
          </a:p>
          <a:p>
            <a:pPr algn="ctr">
              <a:lnSpc>
                <a:spcPts val="4788"/>
              </a:lnSpc>
            </a:pPr>
            <a:r>
              <a:rPr lang="en-US" b="true" sz="3420" i="true">
                <a:solidFill>
                  <a:srgbClr val="0198CD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unique_products_2021</a:t>
            </a:r>
          </a:p>
          <a:p>
            <a:pPr algn="ctr" marL="0" indent="0" lvl="0">
              <a:lnSpc>
                <a:spcPts val="4788"/>
              </a:lnSpc>
              <a:spcBef>
                <a:spcPct val="0"/>
              </a:spcBef>
            </a:pPr>
            <a:r>
              <a:rPr lang="en-US" b="true" sz="3420" i="true">
                <a:solidFill>
                  <a:srgbClr val="0198CD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percentage_chg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736" y="7296190"/>
            <a:ext cx="8209546" cy="169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b="true" sz="3216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Insight:</a:t>
            </a:r>
          </a:p>
          <a:p>
            <a:pPr algn="l" marL="694466" indent="-347233" lvl="1">
              <a:lnSpc>
                <a:spcPts val="4503"/>
              </a:lnSpc>
              <a:buFont typeface="Arial"/>
              <a:buChar char="•"/>
            </a:pPr>
            <a:r>
              <a:rPr lang="en-US" sz="3216">
                <a:solidFill>
                  <a:srgbClr val="9D9D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Both demand and production have shown an </a:t>
            </a:r>
            <a:r>
              <a:rPr lang="en-US" sz="3216">
                <a:solidFill>
                  <a:srgbClr val="15229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upward trend.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61812" y="2553842"/>
            <a:ext cx="3901202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Unique Products 2021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615ED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Vs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Unique Products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DAGT57kpAFw</dc:identifier>
  <dcterms:modified xsi:type="dcterms:W3CDTF">2011-08-01T06:04:30Z</dcterms:modified>
  <cp:revision>1</cp:revision>
  <dc:title>White and Purple Simple Research Proposal Presentation</dc:title>
</cp:coreProperties>
</file>